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30" r:id="rId2"/>
    <p:sldId id="460" r:id="rId3"/>
    <p:sldId id="436" r:id="rId4"/>
    <p:sldId id="431" r:id="rId5"/>
    <p:sldId id="435" r:id="rId6"/>
    <p:sldId id="437" r:id="rId7"/>
    <p:sldId id="447" r:id="rId8"/>
    <p:sldId id="455" r:id="rId9"/>
    <p:sldId id="461" r:id="rId10"/>
    <p:sldId id="462" r:id="rId11"/>
    <p:sldId id="463" r:id="rId12"/>
    <p:sldId id="472" r:id="rId13"/>
    <p:sldId id="438" r:id="rId14"/>
    <p:sldId id="464" r:id="rId15"/>
    <p:sldId id="465" r:id="rId16"/>
    <p:sldId id="466" r:id="rId17"/>
    <p:sldId id="467" r:id="rId18"/>
    <p:sldId id="469" r:id="rId19"/>
    <p:sldId id="450" r:id="rId20"/>
    <p:sldId id="456" r:id="rId21"/>
    <p:sldId id="470" r:id="rId22"/>
  </p:sldIdLst>
  <p:sldSz cx="9144000" cy="6858000" type="screen4x3"/>
  <p:notesSz cx="6834188" cy="9979025"/>
  <p:defaultTextStyle>
    <a:defPPr>
      <a:defRPr lang="en-US"/>
    </a:defPPr>
    <a:lvl1pPr algn="l" rtl="0" fontAlgn="base">
      <a:spcBef>
        <a:spcPct val="0"/>
      </a:spcBef>
      <a:spcAft>
        <a:spcPct val="0"/>
      </a:spcAft>
      <a:defRPr sz="3200" kern="1200">
        <a:solidFill>
          <a:schemeClr val="tx1"/>
        </a:solidFill>
        <a:latin typeface="Big Caslon" charset="0"/>
        <a:ea typeface="MS PGothic" pitchFamily="34" charset="-128"/>
        <a:cs typeface="+mn-cs"/>
      </a:defRPr>
    </a:lvl1pPr>
    <a:lvl2pPr marL="457200" algn="l" rtl="0" fontAlgn="base">
      <a:spcBef>
        <a:spcPct val="0"/>
      </a:spcBef>
      <a:spcAft>
        <a:spcPct val="0"/>
      </a:spcAft>
      <a:defRPr sz="3200" kern="1200">
        <a:solidFill>
          <a:schemeClr val="tx1"/>
        </a:solidFill>
        <a:latin typeface="Big Caslon" charset="0"/>
        <a:ea typeface="MS PGothic" pitchFamily="34" charset="-128"/>
        <a:cs typeface="+mn-cs"/>
      </a:defRPr>
    </a:lvl2pPr>
    <a:lvl3pPr marL="914400" algn="l" rtl="0" fontAlgn="base">
      <a:spcBef>
        <a:spcPct val="0"/>
      </a:spcBef>
      <a:spcAft>
        <a:spcPct val="0"/>
      </a:spcAft>
      <a:defRPr sz="3200" kern="1200">
        <a:solidFill>
          <a:schemeClr val="tx1"/>
        </a:solidFill>
        <a:latin typeface="Big Caslon" charset="0"/>
        <a:ea typeface="MS PGothic" pitchFamily="34" charset="-128"/>
        <a:cs typeface="+mn-cs"/>
      </a:defRPr>
    </a:lvl3pPr>
    <a:lvl4pPr marL="1371600" algn="l" rtl="0" fontAlgn="base">
      <a:spcBef>
        <a:spcPct val="0"/>
      </a:spcBef>
      <a:spcAft>
        <a:spcPct val="0"/>
      </a:spcAft>
      <a:defRPr sz="3200" kern="1200">
        <a:solidFill>
          <a:schemeClr val="tx1"/>
        </a:solidFill>
        <a:latin typeface="Big Caslon" charset="0"/>
        <a:ea typeface="MS PGothic" pitchFamily="34" charset="-128"/>
        <a:cs typeface="+mn-cs"/>
      </a:defRPr>
    </a:lvl4pPr>
    <a:lvl5pPr marL="1828800" algn="l" rtl="0" fontAlgn="base">
      <a:spcBef>
        <a:spcPct val="0"/>
      </a:spcBef>
      <a:spcAft>
        <a:spcPct val="0"/>
      </a:spcAft>
      <a:defRPr sz="3200" kern="1200">
        <a:solidFill>
          <a:schemeClr val="tx1"/>
        </a:solidFill>
        <a:latin typeface="Big Caslon" charset="0"/>
        <a:ea typeface="MS PGothic" pitchFamily="34" charset="-128"/>
        <a:cs typeface="+mn-cs"/>
      </a:defRPr>
    </a:lvl5pPr>
    <a:lvl6pPr marL="2286000" algn="l" defTabSz="914400" rtl="0" eaLnBrk="1" latinLnBrk="0" hangingPunct="1">
      <a:defRPr sz="3200" kern="1200">
        <a:solidFill>
          <a:schemeClr val="tx1"/>
        </a:solidFill>
        <a:latin typeface="Big Caslon" charset="0"/>
        <a:ea typeface="MS PGothic" pitchFamily="34" charset="-128"/>
        <a:cs typeface="+mn-cs"/>
      </a:defRPr>
    </a:lvl6pPr>
    <a:lvl7pPr marL="2743200" algn="l" defTabSz="914400" rtl="0" eaLnBrk="1" latinLnBrk="0" hangingPunct="1">
      <a:defRPr sz="3200" kern="1200">
        <a:solidFill>
          <a:schemeClr val="tx1"/>
        </a:solidFill>
        <a:latin typeface="Big Caslon" charset="0"/>
        <a:ea typeface="MS PGothic" pitchFamily="34" charset="-128"/>
        <a:cs typeface="+mn-cs"/>
      </a:defRPr>
    </a:lvl7pPr>
    <a:lvl8pPr marL="3200400" algn="l" defTabSz="914400" rtl="0" eaLnBrk="1" latinLnBrk="0" hangingPunct="1">
      <a:defRPr sz="3200" kern="1200">
        <a:solidFill>
          <a:schemeClr val="tx1"/>
        </a:solidFill>
        <a:latin typeface="Big Caslon" charset="0"/>
        <a:ea typeface="MS PGothic" pitchFamily="34" charset="-128"/>
        <a:cs typeface="+mn-cs"/>
      </a:defRPr>
    </a:lvl8pPr>
    <a:lvl9pPr marL="3657600" algn="l" defTabSz="914400" rtl="0" eaLnBrk="1" latinLnBrk="0" hangingPunct="1">
      <a:defRPr sz="3200" kern="1200">
        <a:solidFill>
          <a:schemeClr val="tx1"/>
        </a:solidFill>
        <a:latin typeface="Big Caslon"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112F4"/>
    <a:srgbClr val="FF3300"/>
    <a:srgbClr val="FF9933"/>
    <a:srgbClr val="F4F4F4"/>
    <a:srgbClr val="E8CFB6"/>
    <a:srgbClr val="D4D8C6"/>
    <a:srgbClr val="FFFF66"/>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7" autoAdjust="0"/>
    <p:restoredTop sz="79058" autoAdjust="0"/>
  </p:normalViewPr>
  <p:slideViewPr>
    <p:cSldViewPr>
      <p:cViewPr>
        <p:scale>
          <a:sx n="75" d="100"/>
          <a:sy n="75" d="100"/>
        </p:scale>
        <p:origin x="-9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680" y="-128"/>
      </p:cViewPr>
      <p:guideLst>
        <p:guide orient="horz" pos="3143"/>
        <p:guide pos="215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montenegro\Desktop\grafico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sz="1400" b="1" i="0" baseline="0">
                <a:effectLst/>
              </a:rPr>
              <a:t>AVERAGE BALANCES EVOLUTION (DECEMBER 2009-JUNE 2011)</a:t>
            </a:r>
            <a:endParaRPr lang="es-ES" sz="1400">
              <a:effectLst/>
            </a:endParaRPr>
          </a:p>
        </c:rich>
      </c:tx>
    </c:title>
    <c:plotArea>
      <c:layout/>
      <c:lineChart>
        <c:grouping val="standard"/>
        <c:ser>
          <c:idx val="0"/>
          <c:order val="0"/>
          <c:tx>
            <c:strRef>
              <c:f>Hoja1!$A$67</c:f>
              <c:strCache>
                <c:ptCount val="1"/>
                <c:pt idx="0">
                  <c:v>COPORAQUE</c:v>
                </c:pt>
              </c:strCache>
            </c:strRef>
          </c:tx>
          <c:spPr>
            <a:ln>
              <a:solidFill>
                <a:schemeClr val="accent6">
                  <a:lumMod val="75000"/>
                </a:schemeClr>
              </a:solidFill>
            </a:ln>
          </c:spPr>
          <c:marker>
            <c:symbol val="circle"/>
            <c:size val="4"/>
            <c:spPr>
              <a:solidFill>
                <a:schemeClr val="accent6">
                  <a:lumMod val="75000"/>
                </a:schemeClr>
              </a:solidFill>
              <a:ln>
                <a:solidFill>
                  <a:schemeClr val="accent6">
                    <a:lumMod val="75000"/>
                  </a:schemeClr>
                </a:solidFill>
              </a:ln>
            </c:spPr>
          </c:marker>
          <c:dLbls>
            <c:dLbl>
              <c:idx val="0"/>
              <c:layout>
                <c:manualLayout>
                  <c:x val="-1.8779507021716196E-2"/>
                  <c:y val="5.3467000835421975E-2"/>
                </c:manualLayout>
              </c:layout>
              <c:showVal val="1"/>
            </c:dLbl>
            <c:dLbl>
              <c:idx val="1"/>
              <c:layout>
                <c:manualLayout>
                  <c:x val="-7.5117370892018878E-2"/>
                  <c:y val="-3.3416875522138692E-2"/>
                </c:manualLayout>
              </c:layout>
              <c:showVal val="1"/>
            </c:dLbl>
            <c:dLbl>
              <c:idx val="2"/>
              <c:layout>
                <c:manualLayout>
                  <c:x val="-4.5905059989567017E-2"/>
                  <c:y val="-3.6758563074352484E-2"/>
                </c:manualLayout>
              </c:layout>
              <c:showVal val="1"/>
            </c:dLbl>
            <c:dLbl>
              <c:idx val="3"/>
              <c:layout>
                <c:manualLayout>
                  <c:x val="-6.0511215440792902E-2"/>
                  <c:y val="-4.6783625730994184E-2"/>
                </c:manualLayout>
              </c:layout>
              <c:showVal val="1"/>
            </c:dLbl>
            <c:dLbl>
              <c:idx val="4"/>
              <c:layout>
                <c:manualLayout>
                  <c:x val="-3.7558685446009418E-2"/>
                  <c:y val="6.0150375939849683E-2"/>
                </c:manualLayout>
              </c:layout>
              <c:showVal val="1"/>
            </c:dLbl>
            <c:dLbl>
              <c:idx val="5"/>
              <c:layout>
                <c:manualLayout>
                  <c:x val="-5.425143453312474E-2"/>
                  <c:y val="6.3492063492063613E-2"/>
                </c:manualLayout>
              </c:layout>
              <c:showVal val="1"/>
            </c:dLbl>
            <c:dLbl>
              <c:idx val="6"/>
              <c:layout>
                <c:manualLayout>
                  <c:x val="-4.1731872717788214E-2"/>
                  <c:y val="2.3391812865497092E-2"/>
                </c:manualLayout>
              </c:layout>
              <c:showVal val="1"/>
            </c:dLbl>
            <c:dLbl>
              <c:idx val="7"/>
              <c:layout>
                <c:manualLayout>
                  <c:x val="-1.2519561815336474E-2"/>
                  <c:y val="4.0100250626566414E-2"/>
                </c:manualLayout>
              </c:layout>
              <c:showVal val="1"/>
            </c:dLbl>
            <c:dLbl>
              <c:idx val="9"/>
              <c:layout>
                <c:manualLayout>
                  <c:x val="-1.0432968179447055E-2"/>
                  <c:y val="3.3416875522138692E-2"/>
                </c:manualLayout>
              </c:layout>
              <c:showVal val="1"/>
            </c:dLbl>
            <c:showVal val="1"/>
          </c:dLbls>
          <c:cat>
            <c:strRef>
              <c:f>Hoja1!$A$69:$A$76</c:f>
              <c:strCache>
                <c:ptCount val="8"/>
                <c:pt idx="0">
                  <c:v>dec-09</c:v>
                </c:pt>
                <c:pt idx="1">
                  <c:v>feb-10</c:v>
                </c:pt>
                <c:pt idx="2">
                  <c:v>apr-10</c:v>
                </c:pt>
                <c:pt idx="3">
                  <c:v>jun-10</c:v>
                </c:pt>
                <c:pt idx="4">
                  <c:v>ago-10</c:v>
                </c:pt>
                <c:pt idx="5">
                  <c:v>oct-10</c:v>
                </c:pt>
                <c:pt idx="6">
                  <c:v>dec-10</c:v>
                </c:pt>
                <c:pt idx="7">
                  <c:v>jun-11</c:v>
                </c:pt>
              </c:strCache>
            </c:strRef>
          </c:cat>
          <c:val>
            <c:numRef>
              <c:f>Hoja1!$D$69:$D$76</c:f>
              <c:numCache>
                <c:formatCode>0.00</c:formatCode>
                <c:ptCount val="8"/>
                <c:pt idx="0">
                  <c:v>10.972941391941399</c:v>
                </c:pt>
                <c:pt idx="1">
                  <c:v>19.994908424908445</c:v>
                </c:pt>
                <c:pt idx="2">
                  <c:v>21.679216117216139</c:v>
                </c:pt>
                <c:pt idx="3">
                  <c:v>25.438721611721583</c:v>
                </c:pt>
                <c:pt idx="4">
                  <c:v>40.129670329670333</c:v>
                </c:pt>
                <c:pt idx="5">
                  <c:v>26.913175824175827</c:v>
                </c:pt>
                <c:pt idx="6">
                  <c:v>14.857695970695977</c:v>
                </c:pt>
                <c:pt idx="7">
                  <c:v>15.147329670329668</c:v>
                </c:pt>
              </c:numCache>
            </c:numRef>
          </c:val>
        </c:ser>
        <c:ser>
          <c:idx val="1"/>
          <c:order val="1"/>
          <c:tx>
            <c:strRef>
              <c:f>Hoja1!$A$78</c:f>
              <c:strCache>
                <c:ptCount val="1"/>
                <c:pt idx="0">
                  <c:v>SAN JERONIMO</c:v>
                </c:pt>
              </c:strCache>
            </c:strRef>
          </c:tx>
          <c:spPr>
            <a:ln>
              <a:solidFill>
                <a:schemeClr val="accent5">
                  <a:lumMod val="75000"/>
                </a:schemeClr>
              </a:solidFill>
            </a:ln>
          </c:spPr>
          <c:marker>
            <c:symbol val="diamond"/>
            <c:size val="5"/>
            <c:spPr>
              <a:solidFill>
                <a:schemeClr val="accent5">
                  <a:lumMod val="75000"/>
                </a:schemeClr>
              </a:solidFill>
              <a:ln>
                <a:solidFill>
                  <a:schemeClr val="accent5">
                    <a:lumMod val="75000"/>
                  </a:schemeClr>
                </a:solidFill>
              </a:ln>
            </c:spPr>
          </c:marker>
          <c:dLbls>
            <c:dLbl>
              <c:idx val="0"/>
              <c:layout>
                <c:manualLayout>
                  <c:x val="-6.4684402712571795E-2"/>
                  <c:y val="-6.6833751044277426E-2"/>
                </c:manualLayout>
              </c:layout>
              <c:showVal val="1"/>
            </c:dLbl>
            <c:dLbl>
              <c:idx val="1"/>
              <c:layout>
                <c:manualLayout>
                  <c:x val="-1.4606155451225887E-2"/>
                  <c:y val="4.0100250626566414E-2"/>
                </c:manualLayout>
              </c:layout>
              <c:showVal val="1"/>
            </c:dLbl>
            <c:dLbl>
              <c:idx val="3"/>
              <c:layout>
                <c:manualLayout>
                  <c:x val="0"/>
                  <c:y val="2.005012531328321E-2"/>
                </c:manualLayout>
              </c:layout>
              <c:showVal val="1"/>
            </c:dLbl>
            <c:dLbl>
              <c:idx val="6"/>
              <c:layout>
                <c:manualLayout>
                  <c:x val="0"/>
                  <c:y val="1.6708437761069301E-2"/>
                </c:manualLayout>
              </c:layout>
              <c:showVal val="1"/>
            </c:dLbl>
            <c:dLbl>
              <c:idx val="7"/>
              <c:layout>
                <c:manualLayout>
                  <c:x val="-6.2597809076682352E-3"/>
                  <c:y val="-2.6733500417710998E-2"/>
                </c:manualLayout>
              </c:layout>
              <c:showVal val="1"/>
            </c:dLbl>
            <c:showVal val="1"/>
          </c:dLbls>
          <c:cat>
            <c:strRef>
              <c:f>Hoja1!$A$69:$A$76</c:f>
              <c:strCache>
                <c:ptCount val="8"/>
                <c:pt idx="0">
                  <c:v>dec-09</c:v>
                </c:pt>
                <c:pt idx="1">
                  <c:v>feb-10</c:v>
                </c:pt>
                <c:pt idx="2">
                  <c:v>apr-10</c:v>
                </c:pt>
                <c:pt idx="3">
                  <c:v>jun-10</c:v>
                </c:pt>
                <c:pt idx="4">
                  <c:v>ago-10</c:v>
                </c:pt>
                <c:pt idx="5">
                  <c:v>oct-10</c:v>
                </c:pt>
                <c:pt idx="6">
                  <c:v>dec-10</c:v>
                </c:pt>
                <c:pt idx="7">
                  <c:v>jun-11</c:v>
                </c:pt>
              </c:strCache>
            </c:strRef>
          </c:cat>
          <c:val>
            <c:numRef>
              <c:f>Hoja1!$D$80:$D$87</c:f>
              <c:numCache>
                <c:formatCode>0.00</c:formatCode>
                <c:ptCount val="8"/>
                <c:pt idx="0">
                  <c:v>11.861985347985357</c:v>
                </c:pt>
                <c:pt idx="1">
                  <c:v>16.349175824175823</c:v>
                </c:pt>
                <c:pt idx="2">
                  <c:v>19.518062271062256</c:v>
                </c:pt>
                <c:pt idx="3">
                  <c:v>24.509289377289363</c:v>
                </c:pt>
                <c:pt idx="4">
                  <c:v>41.272051282051322</c:v>
                </c:pt>
                <c:pt idx="5">
                  <c:v>28.024271062271065</c:v>
                </c:pt>
                <c:pt idx="6">
                  <c:v>19.365084249084237</c:v>
                </c:pt>
                <c:pt idx="7">
                  <c:v>22.023512820512806</c:v>
                </c:pt>
              </c:numCache>
            </c:numRef>
          </c:val>
        </c:ser>
        <c:marker val="1"/>
        <c:axId val="81905920"/>
        <c:axId val="82337792"/>
      </c:lineChart>
      <c:catAx>
        <c:axId val="81905920"/>
        <c:scaling>
          <c:orientation val="minMax"/>
        </c:scaling>
        <c:axPos val="b"/>
        <c:numFmt formatCode="mmm\-yy" sourceLinked="1"/>
        <c:tickLblPos val="nextTo"/>
        <c:crossAx val="82337792"/>
        <c:crosses val="autoZero"/>
        <c:lblAlgn val="ctr"/>
        <c:lblOffset val="100"/>
      </c:catAx>
      <c:valAx>
        <c:axId val="82337792"/>
        <c:scaling>
          <c:orientation val="minMax"/>
        </c:scaling>
        <c:axPos val="l"/>
        <c:majorGridlines/>
        <c:numFmt formatCode="#,##0.00\ [$USD]" sourceLinked="0"/>
        <c:tickLblPos val="nextTo"/>
        <c:crossAx val="81905920"/>
        <c:crosses val="autoZero"/>
        <c:crossBetween val="between"/>
      </c:valAx>
    </c:plotArea>
    <c:legend>
      <c:legendPos val="b"/>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s-ES" dirty="0"/>
              <a:t>AVERAGE</a:t>
            </a:r>
            <a:r>
              <a:rPr lang="es-ES" baseline="0" dirty="0"/>
              <a:t> BALANCE </a:t>
            </a:r>
            <a:endParaRPr lang="es-ES" dirty="0"/>
          </a:p>
        </c:rich>
      </c:tx>
    </c:title>
    <c:plotArea>
      <c:layout/>
      <c:barChart>
        <c:barDir val="col"/>
        <c:grouping val="clustered"/>
        <c:ser>
          <c:idx val="0"/>
          <c:order val="0"/>
          <c:tx>
            <c:strRef>
              <c:f>Hoja1!$C$2</c:f>
              <c:strCache>
                <c:ptCount val="1"/>
                <c:pt idx="0">
                  <c:v>PROMBEF</c:v>
                </c:pt>
              </c:strCache>
            </c:strRef>
          </c:tx>
          <c:cat>
            <c:strRef>
              <c:f>Hoja1!$B$4:$B$7</c:f>
              <c:strCache>
                <c:ptCount val="4"/>
                <c:pt idx="0">
                  <c:v>EDUCATION + INCENTIVE</c:v>
                </c:pt>
                <c:pt idx="1">
                  <c:v>EDUCATION</c:v>
                </c:pt>
                <c:pt idx="2">
                  <c:v>INCENTIVE</c:v>
                </c:pt>
                <c:pt idx="3">
                  <c:v>CONTROL</c:v>
                </c:pt>
              </c:strCache>
            </c:strRef>
          </c:cat>
          <c:val>
            <c:numRef>
              <c:f>Hoja1!$C$4:$C$7</c:f>
              <c:numCache>
                <c:formatCode>#,##0.00\ [$USD]</c:formatCode>
                <c:ptCount val="4"/>
                <c:pt idx="0">
                  <c:v>7.26</c:v>
                </c:pt>
                <c:pt idx="1">
                  <c:v>9.51</c:v>
                </c:pt>
                <c:pt idx="2">
                  <c:v>8.2000000000000011</c:v>
                </c:pt>
                <c:pt idx="3">
                  <c:v>6.96</c:v>
                </c:pt>
              </c:numCache>
            </c:numRef>
          </c:val>
        </c:ser>
        <c:ser>
          <c:idx val="1"/>
          <c:order val="1"/>
          <c:tx>
            <c:strRef>
              <c:f>Hoja1!$D$2</c:f>
              <c:strCache>
                <c:ptCount val="1"/>
                <c:pt idx="0">
                  <c:v>PROMAFT</c:v>
                </c:pt>
              </c:strCache>
            </c:strRef>
          </c:tx>
          <c:cat>
            <c:strRef>
              <c:f>Hoja1!$B$4:$B$7</c:f>
              <c:strCache>
                <c:ptCount val="4"/>
                <c:pt idx="0">
                  <c:v>EDUCATION + INCENTIVE</c:v>
                </c:pt>
                <c:pt idx="1">
                  <c:v>EDUCATION</c:v>
                </c:pt>
                <c:pt idx="2">
                  <c:v>INCENTIVE</c:v>
                </c:pt>
                <c:pt idx="3">
                  <c:v>CONTROL</c:v>
                </c:pt>
              </c:strCache>
            </c:strRef>
          </c:cat>
          <c:val>
            <c:numRef>
              <c:f>Hoja1!$D$4:$D$7</c:f>
              <c:numCache>
                <c:formatCode>#,##0.00\ [$USD]</c:formatCode>
                <c:ptCount val="4"/>
                <c:pt idx="0">
                  <c:v>13.38</c:v>
                </c:pt>
                <c:pt idx="1">
                  <c:v>12.3</c:v>
                </c:pt>
                <c:pt idx="2">
                  <c:v>10.17</c:v>
                </c:pt>
                <c:pt idx="3">
                  <c:v>9.1</c:v>
                </c:pt>
              </c:numCache>
            </c:numRef>
          </c:val>
        </c:ser>
        <c:axId val="117000064"/>
        <c:axId val="117014528"/>
      </c:barChart>
      <c:catAx>
        <c:axId val="117000064"/>
        <c:scaling>
          <c:orientation val="minMax"/>
        </c:scaling>
        <c:axPos val="b"/>
        <c:tickLblPos val="nextTo"/>
        <c:crossAx val="117014528"/>
        <c:crosses val="autoZero"/>
        <c:auto val="1"/>
        <c:lblAlgn val="ctr"/>
        <c:lblOffset val="100"/>
      </c:catAx>
      <c:valAx>
        <c:axId val="117014528"/>
        <c:scaling>
          <c:orientation val="minMax"/>
          <c:max val="14"/>
        </c:scaling>
        <c:axPos val="l"/>
        <c:majorGridlines/>
        <c:numFmt formatCode="#,##0.00\ [$USD]" sourceLinked="1"/>
        <c:tickLblPos val="nextTo"/>
        <c:crossAx val="117000064"/>
        <c:crosses val="autoZero"/>
        <c:crossBetween val="between"/>
      </c:valAx>
    </c:plotArea>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62275" cy="49847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defRPr sz="1200">
                <a:latin typeface="Arial" charset="0"/>
                <a:ea typeface="ＭＳ Ｐゴシック" pitchFamily="-48" charset="-128"/>
                <a:cs typeface="+mn-cs"/>
              </a:defRPr>
            </a:lvl1pPr>
          </a:lstStyle>
          <a:p>
            <a:pPr>
              <a:defRPr/>
            </a:pPr>
            <a:endParaRPr lang="es-ES"/>
          </a:p>
        </p:txBody>
      </p:sp>
      <p:sp>
        <p:nvSpPr>
          <p:cNvPr id="158723" name="Rectangle 3"/>
          <p:cNvSpPr>
            <a:spLocks noGrp="1" noChangeArrowheads="1"/>
          </p:cNvSpPr>
          <p:nvPr>
            <p:ph type="dt" sz="quarter" idx="1"/>
          </p:nvPr>
        </p:nvSpPr>
        <p:spPr bwMode="auto">
          <a:xfrm>
            <a:off x="3871913" y="0"/>
            <a:ext cx="2960687" cy="49847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endParaRPr lang="es-ES"/>
          </a:p>
        </p:txBody>
      </p:sp>
      <p:sp>
        <p:nvSpPr>
          <p:cNvPr id="158724" name="Rectangle 4"/>
          <p:cNvSpPr>
            <a:spLocks noGrp="1" noChangeArrowheads="1"/>
          </p:cNvSpPr>
          <p:nvPr>
            <p:ph type="ftr" sz="quarter" idx="2"/>
          </p:nvPr>
        </p:nvSpPr>
        <p:spPr bwMode="auto">
          <a:xfrm>
            <a:off x="0" y="9478963"/>
            <a:ext cx="2962275" cy="49847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defRPr sz="1200">
                <a:latin typeface="Arial" charset="0"/>
                <a:ea typeface="ＭＳ Ｐゴシック" pitchFamily="-48" charset="-128"/>
                <a:cs typeface="+mn-cs"/>
              </a:defRPr>
            </a:lvl1pPr>
          </a:lstStyle>
          <a:p>
            <a:pPr>
              <a:defRPr/>
            </a:pPr>
            <a:endParaRPr lang="es-ES"/>
          </a:p>
        </p:txBody>
      </p:sp>
      <p:sp>
        <p:nvSpPr>
          <p:cNvPr id="158725" name="Rectangle 5"/>
          <p:cNvSpPr>
            <a:spLocks noGrp="1" noChangeArrowheads="1"/>
          </p:cNvSpPr>
          <p:nvPr>
            <p:ph type="sldNum" sz="quarter" idx="3"/>
          </p:nvPr>
        </p:nvSpPr>
        <p:spPr bwMode="auto">
          <a:xfrm>
            <a:off x="3871913" y="9478963"/>
            <a:ext cx="2960687" cy="49847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defRPr sz="1200" smtClean="0">
                <a:latin typeface="Arial" pitchFamily="34" charset="0"/>
              </a:defRPr>
            </a:lvl1pPr>
          </a:lstStyle>
          <a:p>
            <a:pPr>
              <a:defRPr/>
            </a:pPr>
            <a:fld id="{11247512-672C-4B7E-9CD6-C76ECA3BA8C9}" type="slidenum">
              <a:rPr lang="es-ES"/>
              <a:pPr>
                <a:defRPr/>
              </a:pPr>
              <a:t>‹#›</a:t>
            </a:fld>
            <a:endParaRPr lang="es-ES"/>
          </a:p>
        </p:txBody>
      </p:sp>
    </p:spTree>
    <p:extLst>
      <p:ext uri="{BB962C8B-B14F-4D97-AF65-F5344CB8AC3E}">
        <p14:creationId xmlns="" xmlns:p14="http://schemas.microsoft.com/office/powerpoint/2010/main" val="3763766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62275" cy="49847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defRPr sz="1200">
                <a:latin typeface="Arial" charset="0"/>
                <a:ea typeface="ＭＳ Ｐゴシック" pitchFamily="-48" charset="-128"/>
                <a:cs typeface="+mn-cs"/>
              </a:defRPr>
            </a:lvl1pPr>
          </a:lstStyle>
          <a:p>
            <a:pPr>
              <a:defRPr/>
            </a:pPr>
            <a:endParaRPr lang="es-PE"/>
          </a:p>
        </p:txBody>
      </p:sp>
      <p:sp>
        <p:nvSpPr>
          <p:cNvPr id="4099" name="Rectangle 3"/>
          <p:cNvSpPr>
            <a:spLocks noGrp="1" noChangeArrowheads="1"/>
          </p:cNvSpPr>
          <p:nvPr>
            <p:ph type="dt" idx="1"/>
          </p:nvPr>
        </p:nvSpPr>
        <p:spPr bwMode="auto">
          <a:xfrm>
            <a:off x="3871913" y="0"/>
            <a:ext cx="2960687" cy="49847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endParaRPr lang="es-PE"/>
          </a:p>
        </p:txBody>
      </p:sp>
      <p:sp>
        <p:nvSpPr>
          <p:cNvPr id="25604" name="Rectangle 4"/>
          <p:cNvSpPr>
            <a:spLocks noGrp="1" noRot="1" noChangeAspect="1" noChangeArrowheads="1" noTextEdit="1"/>
          </p:cNvSpPr>
          <p:nvPr>
            <p:ph type="sldImg" idx="2"/>
          </p:nvPr>
        </p:nvSpPr>
        <p:spPr bwMode="auto">
          <a:xfrm>
            <a:off x="923925" y="747713"/>
            <a:ext cx="4989513" cy="37433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4213" y="4740275"/>
            <a:ext cx="5467350" cy="4491038"/>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4102" name="Rectangle 6"/>
          <p:cNvSpPr>
            <a:spLocks noGrp="1" noChangeArrowheads="1"/>
          </p:cNvSpPr>
          <p:nvPr>
            <p:ph type="ftr" sz="quarter" idx="4"/>
          </p:nvPr>
        </p:nvSpPr>
        <p:spPr bwMode="auto">
          <a:xfrm>
            <a:off x="0" y="9478963"/>
            <a:ext cx="2962275" cy="49847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defRPr sz="1200">
                <a:latin typeface="Arial" charset="0"/>
                <a:ea typeface="ＭＳ Ｐゴシック" pitchFamily="-48" charset="-128"/>
                <a:cs typeface="+mn-cs"/>
              </a:defRPr>
            </a:lvl1pPr>
          </a:lstStyle>
          <a:p>
            <a:pPr>
              <a:defRPr/>
            </a:pPr>
            <a:endParaRPr lang="es-PE"/>
          </a:p>
        </p:txBody>
      </p:sp>
      <p:sp>
        <p:nvSpPr>
          <p:cNvPr id="4103" name="Rectangle 7"/>
          <p:cNvSpPr>
            <a:spLocks noGrp="1" noChangeArrowheads="1"/>
          </p:cNvSpPr>
          <p:nvPr>
            <p:ph type="sldNum" sz="quarter" idx="5"/>
          </p:nvPr>
        </p:nvSpPr>
        <p:spPr bwMode="auto">
          <a:xfrm>
            <a:off x="3871913" y="9478963"/>
            <a:ext cx="2960687" cy="49847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defRPr sz="1200" smtClean="0">
                <a:latin typeface="Arial" pitchFamily="34" charset="0"/>
              </a:defRPr>
            </a:lvl1pPr>
          </a:lstStyle>
          <a:p>
            <a:pPr>
              <a:defRPr/>
            </a:pPr>
            <a:fld id="{0C443F54-39A8-46BE-B3C8-1D8E010C4F9B}" type="slidenum">
              <a:rPr lang="en-US"/>
              <a:pPr>
                <a:defRPr/>
              </a:pPr>
              <a:t>‹#›</a:t>
            </a:fld>
            <a:endParaRPr lang="en-US"/>
          </a:p>
        </p:txBody>
      </p:sp>
    </p:spTree>
    <p:extLst>
      <p:ext uri="{BB962C8B-B14F-4D97-AF65-F5344CB8AC3E}">
        <p14:creationId xmlns="" xmlns:p14="http://schemas.microsoft.com/office/powerpoint/2010/main" val="2121577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48"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48" charset="-128"/>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48" charset="-128"/>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48" charset="-128"/>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48"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eaLnBrk="1" hangingPunct="1"/>
            <a:fld id="{8D582B90-982E-4199-AD3A-1C0E8582026E}" type="slidenum">
              <a:rPr lang="es-ES" sz="1200">
                <a:latin typeface="Arial" pitchFamily="34" charset="0"/>
              </a:rPr>
              <a:pPr eaLnBrk="1" hangingPunct="1"/>
              <a:t>1</a:t>
            </a:fld>
            <a:endParaRPr lang="es-ES" sz="1200" dirty="0">
              <a:latin typeface="Arial" pitchFamily="34" charset="0"/>
            </a:endParaRPr>
          </a:p>
        </p:txBody>
      </p:sp>
      <p:sp>
        <p:nvSpPr>
          <p:cNvPr id="26627" name="Rectangle 2"/>
          <p:cNvSpPr>
            <a:spLocks noGrp="1" noRot="1" noChangeAspect="1" noChangeArrowheads="1" noTextEdit="1"/>
          </p:cNvSpPr>
          <p:nvPr>
            <p:ph type="sldImg"/>
          </p:nvPr>
        </p:nvSpPr>
        <p:spPr>
          <a:xfrm>
            <a:off x="923925" y="749300"/>
            <a:ext cx="4986338" cy="3741738"/>
          </a:xfrm>
          <a:solidFill>
            <a:srgbClr val="FFFFFF"/>
          </a:solidFill>
          <a:ln/>
        </p:spPr>
      </p:sp>
      <p:sp>
        <p:nvSpPr>
          <p:cNvPr id="26628" name="Rectangle 3"/>
          <p:cNvSpPr>
            <a:spLocks noGrp="1" noChangeArrowheads="1"/>
          </p:cNvSpPr>
          <p:nvPr>
            <p:ph type="body" idx="1"/>
          </p:nvPr>
        </p:nvSpPr>
        <p:spPr>
          <a:xfrm>
            <a:off x="682625" y="4740275"/>
            <a:ext cx="5468938" cy="4489450"/>
          </a:xfrm>
          <a:solidFill>
            <a:srgbClr val="FFFFFF"/>
          </a:solidFill>
          <a:ln>
            <a:solidFill>
              <a:srgbClr val="000000"/>
            </a:solidFill>
          </a:ln>
        </p:spPr>
        <p:txBody>
          <a:bodyPr/>
          <a:lstStyle/>
          <a:p>
            <a:pPr eaLnBrk="1" hangingPunct="1"/>
            <a:endParaRPr lang="es-PE"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0C443F54-39A8-46BE-B3C8-1D8E010C4F9B}" type="slidenum">
              <a:rPr lang="en-US" smtClean="0"/>
              <a:pPr>
                <a:defRPr/>
              </a:pPr>
              <a:t>10</a:t>
            </a:fld>
            <a:endParaRPr lang="en-US"/>
          </a:p>
        </p:txBody>
      </p:sp>
    </p:spTree>
    <p:extLst>
      <p:ext uri="{BB962C8B-B14F-4D97-AF65-F5344CB8AC3E}">
        <p14:creationId xmlns="" xmlns:p14="http://schemas.microsoft.com/office/powerpoint/2010/main" val="399295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0C443F54-39A8-46BE-B3C8-1D8E010C4F9B}" type="slidenum">
              <a:rPr lang="en-US" smtClean="0"/>
              <a:pPr>
                <a:defRPr/>
              </a:pPr>
              <a:t>11</a:t>
            </a:fld>
            <a:endParaRPr lang="en-US"/>
          </a:p>
        </p:txBody>
      </p:sp>
    </p:spTree>
    <p:extLst>
      <p:ext uri="{BB962C8B-B14F-4D97-AF65-F5344CB8AC3E}">
        <p14:creationId xmlns="" xmlns:p14="http://schemas.microsoft.com/office/powerpoint/2010/main" val="335315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0C443F54-39A8-46BE-B3C8-1D8E010C4F9B}" type="slidenum">
              <a:rPr lang="en-US" smtClean="0"/>
              <a:pPr>
                <a:defRPr/>
              </a:pPr>
              <a:t>12</a:t>
            </a:fld>
            <a:endParaRPr lang="en-US"/>
          </a:p>
        </p:txBody>
      </p:sp>
    </p:spTree>
    <p:extLst>
      <p:ext uri="{BB962C8B-B14F-4D97-AF65-F5344CB8AC3E}">
        <p14:creationId xmlns="" xmlns:p14="http://schemas.microsoft.com/office/powerpoint/2010/main" val="14408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PE" smtClean="0">
              <a:latin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eaLnBrk="1" hangingPunct="1"/>
            <a:fld id="{F211C72A-DDCF-4A38-925B-44B22195F39C}" type="slidenum">
              <a:rPr lang="en-US" sz="1200">
                <a:latin typeface="Arial" pitchFamily="34" charset="0"/>
              </a:rPr>
              <a:pPr eaLnBrk="1" hangingPunct="1"/>
              <a:t>13</a:t>
            </a:fld>
            <a:endParaRPr lang="en-US" sz="120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0C443F54-39A8-46BE-B3C8-1D8E010C4F9B}" type="slidenum">
              <a:rPr lang="en-US" smtClean="0"/>
              <a:pPr>
                <a:defRPr/>
              </a:pPr>
              <a:t>14</a:t>
            </a:fld>
            <a:endParaRPr lang="en-US"/>
          </a:p>
        </p:txBody>
      </p:sp>
    </p:spTree>
    <p:extLst>
      <p:ext uri="{BB962C8B-B14F-4D97-AF65-F5344CB8AC3E}">
        <p14:creationId xmlns="" xmlns:p14="http://schemas.microsoft.com/office/powerpoint/2010/main" val="840827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0C443F54-39A8-46BE-B3C8-1D8E010C4F9B}" type="slidenum">
              <a:rPr lang="en-US" smtClean="0"/>
              <a:pPr>
                <a:defRPr/>
              </a:pPr>
              <a:t>15</a:t>
            </a:fld>
            <a:endParaRPr lang="en-US"/>
          </a:p>
        </p:txBody>
      </p:sp>
    </p:spTree>
    <p:extLst>
      <p:ext uri="{BB962C8B-B14F-4D97-AF65-F5344CB8AC3E}">
        <p14:creationId xmlns="" xmlns:p14="http://schemas.microsoft.com/office/powerpoint/2010/main" val="3749238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0C443F54-39A8-46BE-B3C8-1D8E010C4F9B}" type="slidenum">
              <a:rPr lang="en-US" smtClean="0"/>
              <a:pPr>
                <a:defRPr/>
              </a:pPr>
              <a:t>16</a:t>
            </a:fld>
            <a:endParaRPr lang="en-US"/>
          </a:p>
        </p:txBody>
      </p:sp>
    </p:spTree>
    <p:extLst>
      <p:ext uri="{BB962C8B-B14F-4D97-AF65-F5344CB8AC3E}">
        <p14:creationId xmlns="" xmlns:p14="http://schemas.microsoft.com/office/powerpoint/2010/main" val="1838930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0C443F54-39A8-46BE-B3C8-1D8E010C4F9B}" type="slidenum">
              <a:rPr lang="en-US" smtClean="0"/>
              <a:pPr>
                <a:defRPr/>
              </a:pPr>
              <a:t>17</a:t>
            </a:fld>
            <a:endParaRPr lang="en-US"/>
          </a:p>
        </p:txBody>
      </p:sp>
    </p:spTree>
    <p:extLst>
      <p:ext uri="{BB962C8B-B14F-4D97-AF65-F5344CB8AC3E}">
        <p14:creationId xmlns="" xmlns:p14="http://schemas.microsoft.com/office/powerpoint/2010/main" val="386255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0C443F54-39A8-46BE-B3C8-1D8E010C4F9B}" type="slidenum">
              <a:rPr lang="en-US" smtClean="0"/>
              <a:pPr>
                <a:defRPr/>
              </a:pPr>
              <a:t>18</a:t>
            </a:fld>
            <a:endParaRPr lang="en-US"/>
          </a:p>
        </p:txBody>
      </p:sp>
    </p:spTree>
    <p:extLst>
      <p:ext uri="{BB962C8B-B14F-4D97-AF65-F5344CB8AC3E}">
        <p14:creationId xmlns="" xmlns:p14="http://schemas.microsoft.com/office/powerpoint/2010/main" val="951904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PE" smtClean="0">
              <a:latin typeface="Arial" pitchFamily="34" charset="0"/>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eaLnBrk="1" hangingPunct="1"/>
            <a:fld id="{59D02783-8E34-4777-BE88-C781005919E9}" type="slidenum">
              <a:rPr lang="en-US" sz="1200">
                <a:latin typeface="Arial" pitchFamily="34" charset="0"/>
              </a:rPr>
              <a:pPr eaLnBrk="1" hangingPunct="1"/>
              <a:t>19</a:t>
            </a:fld>
            <a:endParaRPr lang="en-US" sz="12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0C443F54-39A8-46BE-B3C8-1D8E010C4F9B}" type="slidenum">
              <a:rPr lang="en-US" smtClean="0"/>
              <a:pPr>
                <a:defRPr/>
              </a:pPr>
              <a:t>2</a:t>
            </a:fld>
            <a:endParaRPr lang="en-US"/>
          </a:p>
        </p:txBody>
      </p:sp>
    </p:spTree>
    <p:extLst>
      <p:ext uri="{BB962C8B-B14F-4D97-AF65-F5344CB8AC3E}">
        <p14:creationId xmlns="" xmlns:p14="http://schemas.microsoft.com/office/powerpoint/2010/main" val="3295775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PE" smtClean="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eaLnBrk="1" hangingPunct="1"/>
            <a:fld id="{2F4F8CAA-4831-4879-A858-81D83BCC7EF8}" type="slidenum">
              <a:rPr lang="en-US" sz="1200">
                <a:latin typeface="Arial" pitchFamily="34" charset="0"/>
              </a:rPr>
              <a:pPr eaLnBrk="1" hangingPunct="1"/>
              <a:t>20</a:t>
            </a:fld>
            <a:endParaRPr lang="en-US" sz="120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eaLnBrk="1" hangingPunct="1"/>
            <a:fld id="{8D582B90-982E-4199-AD3A-1C0E8582026E}" type="slidenum">
              <a:rPr lang="es-ES" sz="1200">
                <a:latin typeface="Arial" pitchFamily="34" charset="0"/>
              </a:rPr>
              <a:pPr eaLnBrk="1" hangingPunct="1"/>
              <a:t>21</a:t>
            </a:fld>
            <a:endParaRPr lang="es-ES" sz="1200" dirty="0">
              <a:latin typeface="Arial" pitchFamily="34" charset="0"/>
            </a:endParaRPr>
          </a:p>
        </p:txBody>
      </p:sp>
      <p:sp>
        <p:nvSpPr>
          <p:cNvPr id="26627" name="Rectangle 2"/>
          <p:cNvSpPr>
            <a:spLocks noGrp="1" noRot="1" noChangeAspect="1" noChangeArrowheads="1" noTextEdit="1"/>
          </p:cNvSpPr>
          <p:nvPr>
            <p:ph type="sldImg"/>
          </p:nvPr>
        </p:nvSpPr>
        <p:spPr>
          <a:xfrm>
            <a:off x="923925" y="749300"/>
            <a:ext cx="4986338" cy="3741738"/>
          </a:xfrm>
          <a:solidFill>
            <a:srgbClr val="FFFFFF"/>
          </a:solidFill>
          <a:ln/>
        </p:spPr>
      </p:sp>
      <p:sp>
        <p:nvSpPr>
          <p:cNvPr id="26628" name="Rectangle 3"/>
          <p:cNvSpPr>
            <a:spLocks noGrp="1" noChangeArrowheads="1"/>
          </p:cNvSpPr>
          <p:nvPr>
            <p:ph type="body" idx="1"/>
          </p:nvPr>
        </p:nvSpPr>
        <p:spPr>
          <a:xfrm>
            <a:off x="682625" y="4740275"/>
            <a:ext cx="5468938" cy="4489450"/>
          </a:xfrm>
          <a:solidFill>
            <a:srgbClr val="FFFFFF"/>
          </a:solidFill>
          <a:ln>
            <a:solidFill>
              <a:srgbClr val="000000"/>
            </a:solidFill>
          </a:ln>
        </p:spPr>
        <p:txBody>
          <a:bodyPr/>
          <a:lstStyle/>
          <a:p>
            <a:pPr eaLnBrk="1" hangingPunct="1"/>
            <a:endParaRPr lang="es-PE"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smtClean="0">
                <a:latin typeface="Arial" pitchFamily="34" charset="0"/>
              </a:rPr>
              <a:t>The method was to have the participants create a </a:t>
            </a:r>
            <a:r>
              <a:rPr lang="ja-JP" altLang="en-US" sz="1600" dirty="0" smtClean="0">
                <a:latin typeface="Arial" pitchFamily="34" charset="0"/>
              </a:rPr>
              <a:t>‘</a:t>
            </a:r>
            <a:r>
              <a:rPr lang="en-US" altLang="ja-JP" sz="1600" dirty="0" smtClean="0">
                <a:latin typeface="Arial" pitchFamily="34" charset="0"/>
              </a:rPr>
              <a:t>financial diary</a:t>
            </a:r>
            <a:r>
              <a:rPr lang="ja-JP" altLang="en-US" sz="1600" dirty="0" smtClean="0">
                <a:latin typeface="Arial" pitchFamily="34" charset="0"/>
              </a:rPr>
              <a:t>”</a:t>
            </a:r>
            <a:r>
              <a:rPr lang="en-US" altLang="ja-JP" sz="1600" dirty="0" smtClean="0">
                <a:latin typeface="Arial" pitchFamily="34" charset="0"/>
              </a:rPr>
              <a:t> recording every minute </a:t>
            </a:r>
            <a:r>
              <a:rPr lang="en-US" altLang="ja-JP" sz="1600" dirty="0" err="1" smtClean="0">
                <a:latin typeface="Arial" pitchFamily="34" charset="0"/>
              </a:rPr>
              <a:t>detial</a:t>
            </a:r>
            <a:r>
              <a:rPr lang="en-US" altLang="ja-JP" sz="1600" dirty="0" smtClean="0">
                <a:latin typeface="Arial" pitchFamily="34" charset="0"/>
              </a:rPr>
              <a:t> of their financial lives, coupled with bi-monthly visits for a full year from the surveyors. In total the team collected 250 complete diaries.</a:t>
            </a:r>
            <a:endParaRPr lang="en-US" sz="1600"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PE" smtClean="0">
              <a:latin typeface="Arial" pitchFamily="34" charset="0"/>
            </a:endParaRPr>
          </a:p>
        </p:txBody>
      </p:sp>
      <p:sp>
        <p:nvSpPr>
          <p:cNvPr id="297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eaLnBrk="1" hangingPunct="1"/>
            <a:fld id="{4418F121-2E42-4A9C-8550-21E20D6DC339}" type="slidenum">
              <a:rPr lang="en-US" sz="1200">
                <a:latin typeface="Arial" pitchFamily="34" charset="0"/>
              </a:rPr>
              <a:pPr eaLnBrk="1" hangingPunct="1"/>
              <a:t>4</a:t>
            </a:fld>
            <a:endParaRPr lang="en-US" sz="12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PE" smtClean="0">
              <a:latin typeface="Arial" pitchFamily="34" charset="0"/>
            </a:endParaRPr>
          </a:p>
        </p:txBody>
      </p:sp>
      <p:sp>
        <p:nvSpPr>
          <p:cNvPr id="327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eaLnBrk="1" hangingPunct="1"/>
            <a:fld id="{614EBA0F-F1C9-4621-AC73-1AB8532BAE07}" type="slidenum">
              <a:rPr lang="en-US" sz="1200">
                <a:latin typeface="Arial" pitchFamily="34" charset="0"/>
              </a:rPr>
              <a:pPr eaLnBrk="1" hangingPunct="1"/>
              <a:t>5</a:t>
            </a:fld>
            <a:endParaRPr lang="en-US" sz="12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PE" smtClean="0">
              <a:latin typeface="Arial" pitchFamily="34" charset="0"/>
            </a:endParaRPr>
          </a:p>
        </p:txBody>
      </p:sp>
      <p:sp>
        <p:nvSpPr>
          <p:cNvPr id="337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eaLnBrk="1" hangingPunct="1"/>
            <a:fld id="{02F24A34-D46D-4D37-B0A6-6BEA68BE7E34}" type="slidenum">
              <a:rPr lang="en-US" sz="1200">
                <a:latin typeface="Arial" pitchFamily="34" charset="0"/>
              </a:rPr>
              <a:pPr eaLnBrk="1" hangingPunct="1"/>
              <a:t>6</a:t>
            </a:fld>
            <a:endParaRPr lang="en-US" sz="120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PE" smtClean="0">
              <a:latin typeface="Arial" pitchFamily="34" charset="0"/>
            </a:endParaRPr>
          </a:p>
        </p:txBody>
      </p:sp>
      <p:sp>
        <p:nvSpPr>
          <p:cNvPr id="348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eaLnBrk="1" hangingPunct="1"/>
            <a:fld id="{A579FAF6-AF10-4C5F-B9AC-05B7AEA53722}" type="slidenum">
              <a:rPr lang="en-US" sz="1200">
                <a:latin typeface="Arial" pitchFamily="34" charset="0"/>
              </a:rPr>
              <a:pPr eaLnBrk="1" hangingPunct="1"/>
              <a:t>7</a:t>
            </a:fld>
            <a:endParaRPr lang="en-US" sz="12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PE" smtClean="0">
              <a:latin typeface="Arial" pitchFamily="34" charset="0"/>
            </a:endParaRPr>
          </a:p>
        </p:txBody>
      </p:sp>
      <p:sp>
        <p:nvSpPr>
          <p:cNvPr id="378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eaLnBrk="1" hangingPunct="1"/>
            <a:fld id="{8CD50F3F-4C06-482F-86F5-1B017F77F094}" type="slidenum">
              <a:rPr lang="en-US" sz="1200">
                <a:latin typeface="Arial" pitchFamily="34" charset="0"/>
              </a:rPr>
              <a:pPr eaLnBrk="1" hangingPunct="1"/>
              <a:t>8</a:t>
            </a:fld>
            <a:endParaRPr lang="en-US" sz="120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0C443F54-39A8-46BE-B3C8-1D8E010C4F9B}" type="slidenum">
              <a:rPr lang="en-US" smtClean="0"/>
              <a:pPr>
                <a:defRPr/>
              </a:pPr>
              <a:t>9</a:t>
            </a:fld>
            <a:endParaRPr lang="en-US"/>
          </a:p>
        </p:txBody>
      </p:sp>
    </p:spTree>
    <p:extLst>
      <p:ext uri="{BB962C8B-B14F-4D97-AF65-F5344CB8AC3E}">
        <p14:creationId xmlns="" xmlns:p14="http://schemas.microsoft.com/office/powerpoint/2010/main" val="56198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1F15D830-0D7B-4076-B8F9-FA7272F80A9D}" type="slidenum">
              <a:rPr lang="en-US"/>
              <a:pPr>
                <a:defRPr/>
              </a:pPr>
              <a:t>‹#›</a:t>
            </a:fld>
            <a:endParaRPr lang="en-US"/>
          </a:p>
        </p:txBody>
      </p:sp>
    </p:spTree>
    <p:extLst>
      <p:ext uri="{BB962C8B-B14F-4D97-AF65-F5344CB8AC3E}">
        <p14:creationId xmlns="" xmlns:p14="http://schemas.microsoft.com/office/powerpoint/2010/main" val="248220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46EEAC93-5788-4AF1-A573-213D57E0D88D}" type="slidenum">
              <a:rPr lang="en-US"/>
              <a:pPr>
                <a:defRPr/>
              </a:pPr>
              <a:t>‹#›</a:t>
            </a:fld>
            <a:endParaRPr lang="en-US"/>
          </a:p>
        </p:txBody>
      </p:sp>
    </p:spTree>
    <p:extLst>
      <p:ext uri="{BB962C8B-B14F-4D97-AF65-F5344CB8AC3E}">
        <p14:creationId xmlns="" xmlns:p14="http://schemas.microsoft.com/office/powerpoint/2010/main" val="320321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B08EAEF1-D21E-4C9F-92BA-0606A75F8761}" type="slidenum">
              <a:rPr lang="en-US"/>
              <a:pPr>
                <a:defRPr/>
              </a:pPr>
              <a:t>‹#›</a:t>
            </a:fld>
            <a:endParaRPr lang="en-US"/>
          </a:p>
        </p:txBody>
      </p:sp>
    </p:spTree>
    <p:extLst>
      <p:ext uri="{BB962C8B-B14F-4D97-AF65-F5344CB8AC3E}">
        <p14:creationId xmlns="" xmlns:p14="http://schemas.microsoft.com/office/powerpoint/2010/main" val="1714290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PE"/>
          </a:p>
        </p:txBody>
      </p:sp>
      <p:sp>
        <p:nvSpPr>
          <p:cNvPr id="3" name="2 Marcador de gráfico"/>
          <p:cNvSpPr>
            <a:spLocks noGrp="1"/>
          </p:cNvSpPr>
          <p:nvPr>
            <p:ph type="chart" sz="half" idx="1"/>
          </p:nvPr>
        </p:nvSpPr>
        <p:spPr>
          <a:xfrm>
            <a:off x="457200" y="1600200"/>
            <a:ext cx="4038600" cy="4525963"/>
          </a:xfrm>
        </p:spPr>
        <p:txBody>
          <a:bodyPr/>
          <a:lstStyle/>
          <a:p>
            <a:pPr lvl="0"/>
            <a:endParaRPr lang="es-PE" noProof="0" smtClean="0"/>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p>
        </p:txBody>
      </p:sp>
      <p:sp>
        <p:nvSpPr>
          <p:cNvPr id="7" name="Rectangle 6"/>
          <p:cNvSpPr>
            <a:spLocks noGrp="1" noChangeArrowheads="1"/>
          </p:cNvSpPr>
          <p:nvPr>
            <p:ph type="sldNum" sz="quarter" idx="12"/>
          </p:nvPr>
        </p:nvSpPr>
        <p:spPr>
          <a:ln/>
        </p:spPr>
        <p:txBody>
          <a:bodyPr/>
          <a:lstStyle>
            <a:lvl1pPr>
              <a:defRPr/>
            </a:lvl1pPr>
          </a:lstStyle>
          <a:p>
            <a:pPr>
              <a:defRPr/>
            </a:pPr>
            <a:fld id="{16B98B53-69BA-418C-8027-9872BB6A1915}" type="slidenum">
              <a:rPr lang="en-US"/>
              <a:pPr>
                <a:defRPr/>
              </a:pPr>
              <a:t>‹#›</a:t>
            </a:fld>
            <a:endParaRPr lang="en-US"/>
          </a:p>
        </p:txBody>
      </p:sp>
    </p:spTree>
    <p:extLst>
      <p:ext uri="{BB962C8B-B14F-4D97-AF65-F5344CB8AC3E}">
        <p14:creationId xmlns="" xmlns:p14="http://schemas.microsoft.com/office/powerpoint/2010/main" val="291771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PE"/>
          </a:p>
        </p:txBody>
      </p:sp>
      <p:sp>
        <p:nvSpPr>
          <p:cNvPr id="3" name="2 Marcador de tabla"/>
          <p:cNvSpPr>
            <a:spLocks noGrp="1"/>
          </p:cNvSpPr>
          <p:nvPr>
            <p:ph type="tbl" idx="1"/>
          </p:nvPr>
        </p:nvSpPr>
        <p:spPr>
          <a:xfrm>
            <a:off x="457200" y="1600200"/>
            <a:ext cx="8229600" cy="4525963"/>
          </a:xfrm>
        </p:spPr>
        <p:txBody>
          <a:bodyPr/>
          <a:lstStyle/>
          <a:p>
            <a:pPr lvl="0"/>
            <a:endParaRPr lang="es-P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15637633-EE3E-4B52-BFC7-E53C3E2C1E34}" type="slidenum">
              <a:rPr lang="en-US"/>
              <a:pPr>
                <a:defRPr/>
              </a:pPr>
              <a:t>‹#›</a:t>
            </a:fld>
            <a:endParaRPr lang="en-US"/>
          </a:p>
        </p:txBody>
      </p:sp>
    </p:spTree>
    <p:extLst>
      <p:ext uri="{BB962C8B-B14F-4D97-AF65-F5344CB8AC3E}">
        <p14:creationId xmlns="" xmlns:p14="http://schemas.microsoft.com/office/powerpoint/2010/main" val="315067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AF5C1D99-6A2C-4D51-A685-BB52AAA5FFDD}" type="slidenum">
              <a:rPr lang="en-US"/>
              <a:pPr>
                <a:defRPr/>
              </a:pPr>
              <a:t>‹#›</a:t>
            </a:fld>
            <a:endParaRPr lang="en-US"/>
          </a:p>
        </p:txBody>
      </p:sp>
    </p:spTree>
    <p:extLst>
      <p:ext uri="{BB962C8B-B14F-4D97-AF65-F5344CB8AC3E}">
        <p14:creationId xmlns="" xmlns:p14="http://schemas.microsoft.com/office/powerpoint/2010/main" val="14383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EB50C760-646C-4CDE-9BA7-2327FED3ED5B}" type="slidenum">
              <a:rPr lang="en-US"/>
              <a:pPr>
                <a:defRPr/>
              </a:pPr>
              <a:t>‹#›</a:t>
            </a:fld>
            <a:endParaRPr lang="en-US"/>
          </a:p>
        </p:txBody>
      </p:sp>
    </p:spTree>
    <p:extLst>
      <p:ext uri="{BB962C8B-B14F-4D97-AF65-F5344CB8AC3E}">
        <p14:creationId xmlns="" xmlns:p14="http://schemas.microsoft.com/office/powerpoint/2010/main" val="34202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p>
        </p:txBody>
      </p:sp>
      <p:sp>
        <p:nvSpPr>
          <p:cNvPr id="7" name="Rectangle 6"/>
          <p:cNvSpPr>
            <a:spLocks noGrp="1" noChangeArrowheads="1"/>
          </p:cNvSpPr>
          <p:nvPr>
            <p:ph type="sldNum" sz="quarter" idx="12"/>
          </p:nvPr>
        </p:nvSpPr>
        <p:spPr>
          <a:ln/>
        </p:spPr>
        <p:txBody>
          <a:bodyPr/>
          <a:lstStyle>
            <a:lvl1pPr>
              <a:defRPr/>
            </a:lvl1pPr>
          </a:lstStyle>
          <a:p>
            <a:pPr>
              <a:defRPr/>
            </a:pPr>
            <a:fld id="{3C255B41-D242-495B-8233-080755D086FC}" type="slidenum">
              <a:rPr lang="en-US"/>
              <a:pPr>
                <a:defRPr/>
              </a:pPr>
              <a:t>‹#›</a:t>
            </a:fld>
            <a:endParaRPr lang="en-US"/>
          </a:p>
        </p:txBody>
      </p:sp>
    </p:spTree>
    <p:extLst>
      <p:ext uri="{BB962C8B-B14F-4D97-AF65-F5344CB8AC3E}">
        <p14:creationId xmlns="" xmlns:p14="http://schemas.microsoft.com/office/powerpoint/2010/main" val="254941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PE"/>
          </a:p>
        </p:txBody>
      </p:sp>
      <p:sp>
        <p:nvSpPr>
          <p:cNvPr id="8" name="Rectangle 5"/>
          <p:cNvSpPr>
            <a:spLocks noGrp="1" noChangeArrowheads="1"/>
          </p:cNvSpPr>
          <p:nvPr>
            <p:ph type="ftr" sz="quarter" idx="11"/>
          </p:nvPr>
        </p:nvSpPr>
        <p:spPr>
          <a:ln/>
        </p:spPr>
        <p:txBody>
          <a:bodyPr/>
          <a:lstStyle>
            <a:lvl1pPr>
              <a:defRPr/>
            </a:lvl1pPr>
          </a:lstStyle>
          <a:p>
            <a:pPr>
              <a:defRPr/>
            </a:pPr>
            <a:endParaRPr lang="es-PE"/>
          </a:p>
        </p:txBody>
      </p:sp>
      <p:sp>
        <p:nvSpPr>
          <p:cNvPr id="9" name="Rectangle 6"/>
          <p:cNvSpPr>
            <a:spLocks noGrp="1" noChangeArrowheads="1"/>
          </p:cNvSpPr>
          <p:nvPr>
            <p:ph type="sldNum" sz="quarter" idx="12"/>
          </p:nvPr>
        </p:nvSpPr>
        <p:spPr>
          <a:ln/>
        </p:spPr>
        <p:txBody>
          <a:bodyPr/>
          <a:lstStyle>
            <a:lvl1pPr>
              <a:defRPr/>
            </a:lvl1pPr>
          </a:lstStyle>
          <a:p>
            <a:pPr>
              <a:defRPr/>
            </a:pPr>
            <a:fld id="{35CD15F9-75D5-4C6D-9BE5-A9C1A79FFDD5}" type="slidenum">
              <a:rPr lang="en-US"/>
              <a:pPr>
                <a:defRPr/>
              </a:pPr>
              <a:t>‹#›</a:t>
            </a:fld>
            <a:endParaRPr lang="en-US"/>
          </a:p>
        </p:txBody>
      </p:sp>
    </p:spTree>
    <p:extLst>
      <p:ext uri="{BB962C8B-B14F-4D97-AF65-F5344CB8AC3E}">
        <p14:creationId xmlns="" xmlns:p14="http://schemas.microsoft.com/office/powerpoint/2010/main" val="60604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PE"/>
          </a:p>
        </p:txBody>
      </p:sp>
      <p:sp>
        <p:nvSpPr>
          <p:cNvPr id="4" name="Rectangle 5"/>
          <p:cNvSpPr>
            <a:spLocks noGrp="1" noChangeArrowheads="1"/>
          </p:cNvSpPr>
          <p:nvPr>
            <p:ph type="ftr" sz="quarter" idx="11"/>
          </p:nvPr>
        </p:nvSpPr>
        <p:spPr>
          <a:ln/>
        </p:spPr>
        <p:txBody>
          <a:bodyPr/>
          <a:lstStyle>
            <a:lvl1pPr>
              <a:defRPr/>
            </a:lvl1pPr>
          </a:lstStyle>
          <a:p>
            <a:pPr>
              <a:defRPr/>
            </a:pPr>
            <a:endParaRPr lang="es-PE"/>
          </a:p>
        </p:txBody>
      </p:sp>
      <p:sp>
        <p:nvSpPr>
          <p:cNvPr id="5" name="Rectangle 6"/>
          <p:cNvSpPr>
            <a:spLocks noGrp="1" noChangeArrowheads="1"/>
          </p:cNvSpPr>
          <p:nvPr>
            <p:ph type="sldNum" sz="quarter" idx="12"/>
          </p:nvPr>
        </p:nvSpPr>
        <p:spPr>
          <a:ln/>
        </p:spPr>
        <p:txBody>
          <a:bodyPr/>
          <a:lstStyle>
            <a:lvl1pPr>
              <a:defRPr/>
            </a:lvl1pPr>
          </a:lstStyle>
          <a:p>
            <a:pPr>
              <a:defRPr/>
            </a:pPr>
            <a:fld id="{599D2C03-EC0C-4191-A0EF-60DBB7A88213}" type="slidenum">
              <a:rPr lang="en-US"/>
              <a:pPr>
                <a:defRPr/>
              </a:pPr>
              <a:t>‹#›</a:t>
            </a:fld>
            <a:endParaRPr lang="en-US"/>
          </a:p>
        </p:txBody>
      </p:sp>
    </p:spTree>
    <p:extLst>
      <p:ext uri="{BB962C8B-B14F-4D97-AF65-F5344CB8AC3E}">
        <p14:creationId xmlns="" xmlns:p14="http://schemas.microsoft.com/office/powerpoint/2010/main" val="268001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PE"/>
          </a:p>
        </p:txBody>
      </p:sp>
      <p:sp>
        <p:nvSpPr>
          <p:cNvPr id="3" name="Rectangle 5"/>
          <p:cNvSpPr>
            <a:spLocks noGrp="1" noChangeArrowheads="1"/>
          </p:cNvSpPr>
          <p:nvPr>
            <p:ph type="ftr" sz="quarter" idx="11"/>
          </p:nvPr>
        </p:nvSpPr>
        <p:spPr>
          <a:ln/>
        </p:spPr>
        <p:txBody>
          <a:bodyPr/>
          <a:lstStyle>
            <a:lvl1pPr>
              <a:defRPr/>
            </a:lvl1pPr>
          </a:lstStyle>
          <a:p>
            <a:pPr>
              <a:defRPr/>
            </a:pPr>
            <a:endParaRPr lang="es-PE"/>
          </a:p>
        </p:txBody>
      </p:sp>
      <p:sp>
        <p:nvSpPr>
          <p:cNvPr id="4" name="Rectangle 6"/>
          <p:cNvSpPr>
            <a:spLocks noGrp="1" noChangeArrowheads="1"/>
          </p:cNvSpPr>
          <p:nvPr>
            <p:ph type="sldNum" sz="quarter" idx="12"/>
          </p:nvPr>
        </p:nvSpPr>
        <p:spPr>
          <a:ln/>
        </p:spPr>
        <p:txBody>
          <a:bodyPr/>
          <a:lstStyle>
            <a:lvl1pPr>
              <a:defRPr/>
            </a:lvl1pPr>
          </a:lstStyle>
          <a:p>
            <a:pPr>
              <a:defRPr/>
            </a:pPr>
            <a:fld id="{4904C740-BBE5-450D-A7FC-53485660C7F1}" type="slidenum">
              <a:rPr lang="en-US"/>
              <a:pPr>
                <a:defRPr/>
              </a:pPr>
              <a:t>‹#›</a:t>
            </a:fld>
            <a:endParaRPr lang="en-US"/>
          </a:p>
        </p:txBody>
      </p:sp>
    </p:spTree>
    <p:extLst>
      <p:ext uri="{BB962C8B-B14F-4D97-AF65-F5344CB8AC3E}">
        <p14:creationId xmlns="" xmlns:p14="http://schemas.microsoft.com/office/powerpoint/2010/main" val="151746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p>
        </p:txBody>
      </p:sp>
      <p:sp>
        <p:nvSpPr>
          <p:cNvPr id="7" name="Rectangle 6"/>
          <p:cNvSpPr>
            <a:spLocks noGrp="1" noChangeArrowheads="1"/>
          </p:cNvSpPr>
          <p:nvPr>
            <p:ph type="sldNum" sz="quarter" idx="12"/>
          </p:nvPr>
        </p:nvSpPr>
        <p:spPr>
          <a:ln/>
        </p:spPr>
        <p:txBody>
          <a:bodyPr/>
          <a:lstStyle>
            <a:lvl1pPr>
              <a:defRPr/>
            </a:lvl1pPr>
          </a:lstStyle>
          <a:p>
            <a:pPr>
              <a:defRPr/>
            </a:pPr>
            <a:fld id="{47205CF7-D9B4-4A54-B82B-723E94BE52ED}" type="slidenum">
              <a:rPr lang="en-US"/>
              <a:pPr>
                <a:defRPr/>
              </a:pPr>
              <a:t>‹#›</a:t>
            </a:fld>
            <a:endParaRPr lang="en-US"/>
          </a:p>
        </p:txBody>
      </p:sp>
    </p:spTree>
    <p:extLst>
      <p:ext uri="{BB962C8B-B14F-4D97-AF65-F5344CB8AC3E}">
        <p14:creationId xmlns="" xmlns:p14="http://schemas.microsoft.com/office/powerpoint/2010/main" val="344981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p>
        </p:txBody>
      </p:sp>
      <p:sp>
        <p:nvSpPr>
          <p:cNvPr id="7" name="Rectangle 6"/>
          <p:cNvSpPr>
            <a:spLocks noGrp="1" noChangeArrowheads="1"/>
          </p:cNvSpPr>
          <p:nvPr>
            <p:ph type="sldNum" sz="quarter" idx="12"/>
          </p:nvPr>
        </p:nvSpPr>
        <p:spPr>
          <a:ln/>
        </p:spPr>
        <p:txBody>
          <a:bodyPr/>
          <a:lstStyle>
            <a:lvl1pPr>
              <a:defRPr/>
            </a:lvl1pPr>
          </a:lstStyle>
          <a:p>
            <a:pPr>
              <a:defRPr/>
            </a:pPr>
            <a:fld id="{4FB7F82B-1EA2-4573-ABC2-86C2A0792040}" type="slidenum">
              <a:rPr lang="en-US"/>
              <a:pPr>
                <a:defRPr/>
              </a:pPr>
              <a:t>‹#›</a:t>
            </a:fld>
            <a:endParaRPr lang="en-US"/>
          </a:p>
        </p:txBody>
      </p:sp>
    </p:spTree>
    <p:extLst>
      <p:ext uri="{BB962C8B-B14F-4D97-AF65-F5344CB8AC3E}">
        <p14:creationId xmlns="" xmlns:p14="http://schemas.microsoft.com/office/powerpoint/2010/main" val="321026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s-PE"/>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s-P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8DBCDD7D-35D9-494F-A265-C5E564DA9150}" type="slidenum">
              <a:rPr lang="en-US"/>
              <a:pPr>
                <a:defRPr/>
              </a:pPr>
              <a:t>‹#›</a:t>
            </a:fld>
            <a:endParaRPr lang="en-US"/>
          </a:p>
        </p:txBody>
      </p:sp>
      <p:pic>
        <p:nvPicPr>
          <p:cNvPr id="3079" name="8 Imagen" descr="PCapital copy.jpg"/>
          <p:cNvPicPr>
            <a:picLocks noChangeAspect="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5643563" y="6072188"/>
            <a:ext cx="3286125" cy="785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1" name="10 Conector recto"/>
          <p:cNvCxnSpPr/>
          <p:nvPr userDrawn="1"/>
        </p:nvCxnSpPr>
        <p:spPr>
          <a:xfrm>
            <a:off x="0" y="1285875"/>
            <a:ext cx="7000875" cy="1588"/>
          </a:xfrm>
          <a:prstGeom prst="line">
            <a:avLst/>
          </a:prstGeom>
          <a:ln w="92075">
            <a:solidFill>
              <a:srgbClr val="FF9933"/>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48" charset="-128"/>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48"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pitchFamily="-48"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pitchFamily="-48"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pitchFamily="-48"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pitchFamily="-48" charset="-128"/>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924300" y="6308725"/>
            <a:ext cx="52197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eaLnBrk="1" hangingPunct="1">
              <a:spcBef>
                <a:spcPct val="50000"/>
              </a:spcBef>
            </a:pPr>
            <a:endParaRPr lang="es-PE" sz="1600" dirty="0">
              <a:latin typeface="Arial" pitchFamily="34" charset="0"/>
            </a:endParaRPr>
          </a:p>
        </p:txBody>
      </p:sp>
      <p:sp>
        <p:nvSpPr>
          <p:cNvPr id="4099" name="4 Título"/>
          <p:cNvSpPr>
            <a:spLocks noGrp="1"/>
          </p:cNvSpPr>
          <p:nvPr>
            <p:ph type="ctrTitle"/>
          </p:nvPr>
        </p:nvSpPr>
        <p:spPr>
          <a:xfrm>
            <a:off x="467544" y="2247007"/>
            <a:ext cx="8281987" cy="1470025"/>
          </a:xfrm>
        </p:spPr>
        <p:txBody>
          <a:bodyPr/>
          <a:lstStyle/>
          <a:p>
            <a:r>
              <a:rPr lang="en-US" sz="3200" b="1" dirty="0" smtClean="0">
                <a:latin typeface="Big Caslon" charset="0"/>
              </a:rPr>
              <a:t>MOVING FORWARD: SAVINGS LINKED CCTs</a:t>
            </a:r>
          </a:p>
        </p:txBody>
      </p:sp>
      <p:sp>
        <p:nvSpPr>
          <p:cNvPr id="4100" name="5 Subtítulo"/>
          <p:cNvSpPr>
            <a:spLocks noGrp="1"/>
          </p:cNvSpPr>
          <p:nvPr>
            <p:ph type="subTitle" idx="1"/>
          </p:nvPr>
        </p:nvSpPr>
        <p:spPr>
          <a:xfrm>
            <a:off x="2699792" y="3756654"/>
            <a:ext cx="6400800" cy="1614487"/>
          </a:xfrm>
        </p:spPr>
        <p:txBody>
          <a:bodyPr/>
          <a:lstStyle/>
          <a:p>
            <a:pPr algn="r"/>
            <a:r>
              <a:rPr lang="en-US" sz="2800" dirty="0" smtClean="0">
                <a:latin typeface="Big Caslon" charset="0"/>
              </a:rPr>
              <a:t>Carolina Trivelli</a:t>
            </a:r>
          </a:p>
        </p:txBody>
      </p:sp>
      <p:sp>
        <p:nvSpPr>
          <p:cNvPr id="4101" name="6 CuadroTexto"/>
          <p:cNvSpPr txBox="1">
            <a:spLocks noChangeArrowheads="1"/>
          </p:cNvSpPr>
          <p:nvPr/>
        </p:nvSpPr>
        <p:spPr bwMode="auto">
          <a:xfrm>
            <a:off x="6112891" y="4302288"/>
            <a:ext cx="29956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algn="r" eaLnBrk="1" hangingPunct="1"/>
            <a:r>
              <a:rPr lang="en-US" sz="1400" dirty="0" err="1" smtClean="0"/>
              <a:t>Instituto</a:t>
            </a:r>
            <a:r>
              <a:rPr lang="en-US" sz="1400" dirty="0" smtClean="0"/>
              <a:t> de </a:t>
            </a:r>
            <a:r>
              <a:rPr lang="en-US" sz="1400" dirty="0" err="1" smtClean="0"/>
              <a:t>Estudios</a:t>
            </a:r>
            <a:r>
              <a:rPr lang="en-US" sz="1400" dirty="0" smtClean="0"/>
              <a:t> </a:t>
            </a:r>
            <a:r>
              <a:rPr lang="en-US" sz="1400" dirty="0" err="1" smtClean="0"/>
              <a:t>Peruanos</a:t>
            </a:r>
            <a:r>
              <a:rPr lang="en-US" sz="1400" dirty="0" smtClean="0"/>
              <a:t> </a:t>
            </a:r>
            <a:endParaRPr lang="en-US" sz="1400" dirty="0"/>
          </a:p>
          <a:p>
            <a:pPr algn="r" eaLnBrk="1" hangingPunct="1"/>
            <a:r>
              <a:rPr lang="en-US" sz="1400" dirty="0" smtClean="0"/>
              <a:t>September </a:t>
            </a:r>
            <a:r>
              <a:rPr lang="en-US" sz="1400" dirty="0"/>
              <a:t>2011</a:t>
            </a:r>
          </a:p>
        </p:txBody>
      </p:sp>
      <p:pic>
        <p:nvPicPr>
          <p:cNvPr id="4102" name="Imagen 1" descr="Proyecto Capital ingles.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11300" y="260648"/>
            <a:ext cx="6119813" cy="200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6 Imagen" descr="IV_PAME_IMG_3388.JPG"/>
          <p:cNvPicPr>
            <a:picLocks noChangeAspect="1"/>
          </p:cNvPicPr>
          <p:nvPr/>
        </p:nvPicPr>
        <p:blipFill>
          <a:blip r:embed="rId4" cstate="print"/>
          <a:stretch>
            <a:fillRect/>
          </a:stretch>
        </p:blipFill>
        <p:spPr>
          <a:xfrm>
            <a:off x="1499026" y="4880348"/>
            <a:ext cx="2928958" cy="1933028"/>
          </a:xfrm>
          <a:prstGeom prst="rect">
            <a:avLst/>
          </a:prstGeom>
        </p:spPr>
      </p:pic>
      <p:pic>
        <p:nvPicPr>
          <p:cNvPr id="8" name="Picture 2" descr="C:\Documents and Settings\macrisgc\Mis documentos\proyecto capital en Pcjhoanna\Taller Ahorro popular\Fotos visita Moray\Fotos Cusco 27-28-147.jpg"/>
          <p:cNvPicPr>
            <a:picLocks noChangeAspect="1" noChangeArrowheads="1"/>
          </p:cNvPicPr>
          <p:nvPr/>
        </p:nvPicPr>
        <p:blipFill>
          <a:blip r:embed="rId5" cstate="print"/>
          <a:srcRect/>
          <a:stretch>
            <a:fillRect/>
          </a:stretch>
        </p:blipFill>
        <p:spPr bwMode="auto">
          <a:xfrm>
            <a:off x="-36512" y="4880348"/>
            <a:ext cx="2232248" cy="1933028"/>
          </a:xfrm>
          <a:prstGeom prst="rect">
            <a:avLst/>
          </a:prstGeom>
          <a:noFill/>
        </p:spPr>
      </p:pic>
      <p:pic>
        <p:nvPicPr>
          <p:cNvPr id="9" name="8 Imagen" descr="FA-San Andres 4-5 Abr-06 042.jpg"/>
          <p:cNvPicPr>
            <a:picLocks noChangeAspect="1"/>
          </p:cNvPicPr>
          <p:nvPr/>
        </p:nvPicPr>
        <p:blipFill>
          <a:blip r:embed="rId6" cstate="print"/>
          <a:stretch>
            <a:fillRect/>
          </a:stretch>
        </p:blipFill>
        <p:spPr>
          <a:xfrm>
            <a:off x="3857620" y="4884574"/>
            <a:ext cx="2857520" cy="1928802"/>
          </a:xfrm>
          <a:prstGeom prst="rect">
            <a:avLst/>
          </a:prstGeom>
        </p:spPr>
      </p:pic>
      <p:pic>
        <p:nvPicPr>
          <p:cNvPr id="10" name="9 Imagen" descr="V_PAME_castillo victoria (3).jpg"/>
          <p:cNvPicPr>
            <a:picLocks noChangeAspect="1"/>
          </p:cNvPicPr>
          <p:nvPr/>
        </p:nvPicPr>
        <p:blipFill>
          <a:blip r:embed="rId7" cstate="print"/>
          <a:stretch>
            <a:fillRect/>
          </a:stretch>
        </p:blipFill>
        <p:spPr>
          <a:xfrm>
            <a:off x="6662497" y="4884574"/>
            <a:ext cx="2481503" cy="19288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580112" y="6021288"/>
            <a:ext cx="3384376"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273968" y="116632"/>
            <a:ext cx="8229600" cy="1143000"/>
          </a:xfrm>
        </p:spPr>
        <p:txBody>
          <a:bodyPr/>
          <a:lstStyle/>
          <a:p>
            <a:r>
              <a:rPr lang="en-US" sz="3200" b="1" dirty="0" smtClean="0">
                <a:latin typeface="Big Caslon"/>
              </a:rPr>
              <a:t>SAVINGS LINKED CCTS</a:t>
            </a:r>
            <a:endParaRPr lang="en-US" sz="3200" b="1" dirty="0">
              <a:latin typeface="Big Caslon"/>
            </a:endParaRPr>
          </a:p>
        </p:txBody>
      </p:sp>
      <p:sp>
        <p:nvSpPr>
          <p:cNvPr id="4" name="TextBox 6"/>
          <p:cNvSpPr txBox="1"/>
          <p:nvPr/>
        </p:nvSpPr>
        <p:spPr>
          <a:xfrm>
            <a:off x="-1" y="2924944"/>
            <a:ext cx="3059831" cy="2677656"/>
          </a:xfrm>
          <a:prstGeom prst="rect">
            <a:avLst/>
          </a:prstGeom>
          <a:noFill/>
        </p:spPr>
        <p:txBody>
          <a:bodyPr wrap="square" rtlCol="0">
            <a:spAutoFit/>
          </a:bodyPr>
          <a:lstStyle/>
          <a:p>
            <a:r>
              <a:rPr lang="en-US" sz="1400" b="1" dirty="0" smtClean="0"/>
              <a:t>Lower costs to obtain the  transfer</a:t>
            </a:r>
          </a:p>
          <a:p>
            <a:endParaRPr lang="en-US" sz="1400" b="1" dirty="0"/>
          </a:p>
          <a:p>
            <a:r>
              <a:rPr lang="en-US" sz="1400" b="1" dirty="0" smtClean="0"/>
              <a:t>Access to wide range of financial products</a:t>
            </a:r>
          </a:p>
          <a:p>
            <a:endParaRPr lang="en-US" sz="1400" b="1" dirty="0" smtClean="0"/>
          </a:p>
          <a:p>
            <a:r>
              <a:rPr lang="en-US" sz="1400" b="1" dirty="0" smtClean="0"/>
              <a:t>Vulnerability reduction</a:t>
            </a:r>
          </a:p>
          <a:p>
            <a:pPr marL="228600" indent="-228600"/>
            <a:r>
              <a:rPr lang="en-US" sz="1400" b="1" dirty="0" smtClean="0"/>
              <a:t> </a:t>
            </a:r>
          </a:p>
          <a:p>
            <a:pPr marL="228600" indent="-228600"/>
            <a:r>
              <a:rPr lang="en-US" sz="1400" b="1" dirty="0" smtClean="0"/>
              <a:t>Enhanced citizenship </a:t>
            </a:r>
          </a:p>
          <a:p>
            <a:pPr marL="228600" indent="-228600"/>
            <a:endParaRPr lang="en-US" sz="1400" b="1" dirty="0"/>
          </a:p>
          <a:p>
            <a:pPr marL="228600" indent="-228600"/>
            <a:r>
              <a:rPr lang="en-US" sz="1400" b="1" dirty="0" smtClean="0"/>
              <a:t>Options to build assets </a:t>
            </a:r>
          </a:p>
          <a:p>
            <a:pPr marL="228600" indent="-228600"/>
            <a:r>
              <a:rPr lang="en-US" sz="1400" b="1" dirty="0"/>
              <a:t>t</a:t>
            </a:r>
            <a:r>
              <a:rPr lang="en-US" sz="1400" b="1" dirty="0" smtClean="0"/>
              <a:t>hrough savings</a:t>
            </a:r>
            <a:endParaRPr lang="en-US" sz="1400" b="1" dirty="0"/>
          </a:p>
        </p:txBody>
      </p:sp>
      <p:sp>
        <p:nvSpPr>
          <p:cNvPr id="5" name="TextBox 9"/>
          <p:cNvSpPr txBox="1"/>
          <p:nvPr/>
        </p:nvSpPr>
        <p:spPr>
          <a:xfrm>
            <a:off x="3211095" y="2924944"/>
            <a:ext cx="2990456" cy="1600438"/>
          </a:xfrm>
          <a:prstGeom prst="rect">
            <a:avLst/>
          </a:prstGeom>
          <a:noFill/>
        </p:spPr>
        <p:txBody>
          <a:bodyPr wrap="square" rtlCol="0">
            <a:spAutoFit/>
          </a:bodyPr>
          <a:lstStyle/>
          <a:p>
            <a:r>
              <a:rPr lang="en-US" sz="1400" b="1" dirty="0" smtClean="0"/>
              <a:t>Efficiency and  transparency</a:t>
            </a:r>
          </a:p>
          <a:p>
            <a:endParaRPr lang="en-US" sz="1400" b="1" dirty="0"/>
          </a:p>
          <a:p>
            <a:r>
              <a:rPr lang="en-US" sz="1400" b="1" dirty="0" smtClean="0"/>
              <a:t> Mid-term Impact</a:t>
            </a:r>
          </a:p>
          <a:p>
            <a:pPr marL="228600" indent="-228600"/>
            <a:r>
              <a:rPr lang="en-US" sz="1400" b="1" dirty="0" smtClean="0"/>
              <a:t> </a:t>
            </a:r>
          </a:p>
          <a:p>
            <a:pPr marL="228600" indent="-228600"/>
            <a:r>
              <a:rPr lang="en-US" sz="1400" b="1" dirty="0" smtClean="0"/>
              <a:t>Responsible graduation</a:t>
            </a:r>
          </a:p>
          <a:p>
            <a:pPr marL="228600" indent="-228600"/>
            <a:r>
              <a:rPr lang="en-US" sz="1400" b="1" dirty="0" smtClean="0"/>
              <a:t> </a:t>
            </a:r>
          </a:p>
          <a:p>
            <a:pPr marL="228600" indent="-228600"/>
            <a:r>
              <a:rPr lang="en-US" sz="1400" b="1" dirty="0" smtClean="0"/>
              <a:t>Financial inclusion</a:t>
            </a:r>
            <a:endParaRPr lang="en-US" sz="1400" b="1" dirty="0"/>
          </a:p>
        </p:txBody>
      </p:sp>
      <p:sp>
        <p:nvSpPr>
          <p:cNvPr id="6" name="TextBox 10"/>
          <p:cNvSpPr txBox="1"/>
          <p:nvPr/>
        </p:nvSpPr>
        <p:spPr>
          <a:xfrm>
            <a:off x="6274256" y="2924944"/>
            <a:ext cx="3266296" cy="1600438"/>
          </a:xfrm>
          <a:prstGeom prst="rect">
            <a:avLst/>
          </a:prstGeom>
          <a:noFill/>
        </p:spPr>
        <p:txBody>
          <a:bodyPr wrap="square" rtlCol="0">
            <a:spAutoFit/>
          </a:bodyPr>
          <a:lstStyle/>
          <a:p>
            <a:r>
              <a:rPr lang="en-US" sz="1400" b="1" dirty="0" smtClean="0"/>
              <a:t>Outreach (breadth and depth)</a:t>
            </a:r>
          </a:p>
          <a:p>
            <a:endParaRPr lang="en-US" sz="1400" b="1" dirty="0"/>
          </a:p>
          <a:p>
            <a:r>
              <a:rPr lang="en-US" sz="1400" b="1" dirty="0" smtClean="0"/>
              <a:t>Mobilize savings</a:t>
            </a:r>
          </a:p>
          <a:p>
            <a:endParaRPr lang="en-US" sz="1400" b="1" dirty="0"/>
          </a:p>
          <a:p>
            <a:r>
              <a:rPr lang="en-US" sz="1400" b="1" dirty="0" smtClean="0"/>
              <a:t>Piggy back other products</a:t>
            </a:r>
          </a:p>
          <a:p>
            <a:pPr marL="228600" indent="-228600"/>
            <a:r>
              <a:rPr lang="en-US" sz="1400" b="1" dirty="0" smtClean="0"/>
              <a:t> </a:t>
            </a:r>
          </a:p>
          <a:p>
            <a:pPr marL="228600" indent="-228600"/>
            <a:r>
              <a:rPr lang="en-US" sz="1400" b="1" dirty="0" smtClean="0"/>
              <a:t>Corporate Social Responsibility </a:t>
            </a:r>
            <a:endParaRPr lang="en-US" sz="1400" b="1" dirty="0"/>
          </a:p>
        </p:txBody>
      </p:sp>
      <p:sp>
        <p:nvSpPr>
          <p:cNvPr id="10" name="9 CuadroTexto"/>
          <p:cNvSpPr txBox="1"/>
          <p:nvPr/>
        </p:nvSpPr>
        <p:spPr>
          <a:xfrm>
            <a:off x="1403648" y="1412776"/>
            <a:ext cx="6194927" cy="1015663"/>
          </a:xfrm>
          <a:prstGeom prst="rect">
            <a:avLst/>
          </a:prstGeom>
          <a:noFill/>
        </p:spPr>
        <p:txBody>
          <a:bodyPr wrap="square" rtlCol="0">
            <a:spAutoFit/>
          </a:bodyPr>
          <a:lstStyle/>
          <a:p>
            <a:pPr algn="ctr"/>
            <a:r>
              <a:rPr lang="en-US" sz="2000" b="1" dirty="0">
                <a:solidFill>
                  <a:srgbClr val="FF0000"/>
                </a:solidFill>
              </a:rPr>
              <a:t>We propose an </a:t>
            </a:r>
            <a:r>
              <a:rPr lang="en-US" sz="2000" b="1" dirty="0" smtClean="0">
                <a:solidFill>
                  <a:srgbClr val="FF0000"/>
                </a:solidFill>
              </a:rPr>
              <a:t>WIN-WIN- WIN </a:t>
            </a:r>
            <a:r>
              <a:rPr lang="en-US" sz="2000" b="1" dirty="0">
                <a:solidFill>
                  <a:srgbClr val="FF0000"/>
                </a:solidFill>
              </a:rPr>
              <a:t>alliance among CCTs and F</a:t>
            </a:r>
            <a:r>
              <a:rPr lang="en-US" sz="2000" b="1" dirty="0" smtClean="0">
                <a:solidFill>
                  <a:srgbClr val="FF0000"/>
                </a:solidFill>
              </a:rPr>
              <a:t>inancial Inclusion</a:t>
            </a:r>
            <a:r>
              <a:rPr lang="en-US" sz="2000" b="1" dirty="0">
                <a:solidFill>
                  <a:srgbClr val="FF0000"/>
                </a:solidFill>
              </a:rPr>
              <a:t>. </a:t>
            </a:r>
          </a:p>
          <a:p>
            <a:pPr algn="ctr"/>
            <a:endParaRPr lang="en-US" sz="2000" b="1" dirty="0">
              <a:solidFill>
                <a:srgbClr val="FF0000"/>
              </a:solidFill>
            </a:endParaRPr>
          </a:p>
        </p:txBody>
      </p:sp>
      <p:sp>
        <p:nvSpPr>
          <p:cNvPr id="11" name="10 CuadroTexto"/>
          <p:cNvSpPr txBox="1"/>
          <p:nvPr/>
        </p:nvSpPr>
        <p:spPr>
          <a:xfrm>
            <a:off x="3707904" y="2474551"/>
            <a:ext cx="2160240" cy="369332"/>
          </a:xfrm>
          <a:prstGeom prst="rect">
            <a:avLst/>
          </a:prstGeom>
          <a:noFill/>
        </p:spPr>
        <p:txBody>
          <a:bodyPr wrap="square" rtlCol="0">
            <a:spAutoFit/>
          </a:bodyPr>
          <a:lstStyle/>
          <a:p>
            <a:r>
              <a:rPr lang="en-US" sz="1800" b="1" dirty="0" smtClean="0">
                <a:solidFill>
                  <a:srgbClr val="000066"/>
                </a:solidFill>
              </a:rPr>
              <a:t>GOVERNMENTS</a:t>
            </a:r>
            <a:r>
              <a:rPr lang="en-US" sz="1800" dirty="0" smtClean="0"/>
              <a:t> </a:t>
            </a:r>
            <a:endParaRPr lang="en-US" sz="1800" dirty="0"/>
          </a:p>
        </p:txBody>
      </p:sp>
      <p:sp>
        <p:nvSpPr>
          <p:cNvPr id="12" name="11 CuadroTexto"/>
          <p:cNvSpPr txBox="1"/>
          <p:nvPr/>
        </p:nvSpPr>
        <p:spPr>
          <a:xfrm>
            <a:off x="6588224" y="2492896"/>
            <a:ext cx="3528392" cy="369332"/>
          </a:xfrm>
          <a:prstGeom prst="rect">
            <a:avLst/>
          </a:prstGeom>
          <a:noFill/>
        </p:spPr>
        <p:txBody>
          <a:bodyPr wrap="square" rtlCol="0">
            <a:spAutoFit/>
          </a:bodyPr>
          <a:lstStyle/>
          <a:p>
            <a:r>
              <a:rPr lang="en-US" sz="1800" b="1" dirty="0" smtClean="0">
                <a:solidFill>
                  <a:srgbClr val="000066"/>
                </a:solidFill>
              </a:rPr>
              <a:t>FINANCIAL SECTOR</a:t>
            </a:r>
            <a:endParaRPr lang="en-US" sz="1800" b="1" dirty="0">
              <a:solidFill>
                <a:srgbClr val="000066"/>
              </a:solidFill>
            </a:endParaRPr>
          </a:p>
        </p:txBody>
      </p:sp>
      <p:sp>
        <p:nvSpPr>
          <p:cNvPr id="13" name="12 CuadroTexto"/>
          <p:cNvSpPr txBox="1"/>
          <p:nvPr/>
        </p:nvSpPr>
        <p:spPr>
          <a:xfrm>
            <a:off x="699393" y="2472958"/>
            <a:ext cx="1368152" cy="369332"/>
          </a:xfrm>
          <a:prstGeom prst="rect">
            <a:avLst/>
          </a:prstGeom>
          <a:noFill/>
        </p:spPr>
        <p:txBody>
          <a:bodyPr wrap="square" rtlCol="0">
            <a:spAutoFit/>
          </a:bodyPr>
          <a:lstStyle/>
          <a:p>
            <a:r>
              <a:rPr lang="en-US" sz="1800" b="1" dirty="0" smtClean="0">
                <a:solidFill>
                  <a:srgbClr val="000066"/>
                </a:solidFill>
              </a:rPr>
              <a:t>FAMILIES</a:t>
            </a:r>
            <a:endParaRPr lang="en-US" sz="1800" b="1" dirty="0">
              <a:solidFill>
                <a:srgbClr val="000066"/>
              </a:solidFill>
            </a:endParaRPr>
          </a:p>
        </p:txBody>
      </p:sp>
      <p:cxnSp>
        <p:nvCxnSpPr>
          <p:cNvPr id="14" name="13 Conector recto"/>
          <p:cNvCxnSpPr/>
          <p:nvPr/>
        </p:nvCxnSpPr>
        <p:spPr>
          <a:xfrm rot="5400000">
            <a:off x="1403647" y="3861048"/>
            <a:ext cx="3312368"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5400000">
            <a:off x="4545367" y="3933056"/>
            <a:ext cx="3312368"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rot="19446601">
            <a:off x="4675367" y="5056688"/>
            <a:ext cx="1944216" cy="276999"/>
          </a:xfrm>
          <a:prstGeom prst="rect">
            <a:avLst/>
          </a:prstGeom>
          <a:noFill/>
        </p:spPr>
        <p:txBody>
          <a:bodyPr wrap="square" rtlCol="0">
            <a:spAutoFit/>
          </a:bodyPr>
          <a:lstStyle/>
          <a:p>
            <a:pPr algn="ctr"/>
            <a:r>
              <a:rPr lang="es-ES" sz="1200" b="1" dirty="0" smtClean="0">
                <a:solidFill>
                  <a:srgbClr val="FF0000"/>
                </a:solidFill>
              </a:rPr>
              <a:t>WIN</a:t>
            </a:r>
            <a:r>
              <a:rPr lang="es-ES" sz="800" dirty="0" smtClean="0"/>
              <a:t> </a:t>
            </a:r>
            <a:endParaRPr lang="es-ES" sz="800" dirty="0"/>
          </a:p>
        </p:txBody>
      </p:sp>
      <p:sp>
        <p:nvSpPr>
          <p:cNvPr id="17" name="16 Anillo"/>
          <p:cNvSpPr/>
          <p:nvPr/>
        </p:nvSpPr>
        <p:spPr>
          <a:xfrm>
            <a:off x="5174697" y="4751267"/>
            <a:ext cx="936104" cy="864096"/>
          </a:xfrm>
          <a:prstGeom prst="donut">
            <a:avLst>
              <a:gd name="adj" fmla="val 1162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solidFill>
                <a:schemeClr val="tx1"/>
              </a:solidFill>
            </a:endParaRPr>
          </a:p>
        </p:txBody>
      </p:sp>
      <p:sp>
        <p:nvSpPr>
          <p:cNvPr id="18" name="17 CuadroTexto"/>
          <p:cNvSpPr txBox="1"/>
          <p:nvPr/>
        </p:nvSpPr>
        <p:spPr>
          <a:xfrm rot="19446601">
            <a:off x="7627695" y="5052705"/>
            <a:ext cx="1944216" cy="276999"/>
          </a:xfrm>
          <a:prstGeom prst="rect">
            <a:avLst/>
          </a:prstGeom>
          <a:noFill/>
        </p:spPr>
        <p:txBody>
          <a:bodyPr wrap="square" rtlCol="0">
            <a:spAutoFit/>
          </a:bodyPr>
          <a:lstStyle/>
          <a:p>
            <a:pPr algn="ctr"/>
            <a:r>
              <a:rPr lang="es-ES" sz="1200" b="1" dirty="0" smtClean="0">
                <a:solidFill>
                  <a:srgbClr val="FF0000"/>
                </a:solidFill>
              </a:rPr>
              <a:t>WIN</a:t>
            </a:r>
            <a:r>
              <a:rPr lang="es-ES" sz="800" dirty="0" smtClean="0"/>
              <a:t> </a:t>
            </a:r>
            <a:endParaRPr lang="es-ES" sz="800" dirty="0"/>
          </a:p>
        </p:txBody>
      </p:sp>
      <p:sp>
        <p:nvSpPr>
          <p:cNvPr id="19" name="18 Anillo"/>
          <p:cNvSpPr/>
          <p:nvPr/>
        </p:nvSpPr>
        <p:spPr>
          <a:xfrm>
            <a:off x="8127025" y="4771030"/>
            <a:ext cx="936104" cy="864096"/>
          </a:xfrm>
          <a:prstGeom prst="donut">
            <a:avLst>
              <a:gd name="adj" fmla="val 1162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solidFill>
                <a:schemeClr val="tx1"/>
              </a:solidFill>
            </a:endParaRPr>
          </a:p>
        </p:txBody>
      </p:sp>
      <p:sp>
        <p:nvSpPr>
          <p:cNvPr id="3" name="2 CuadroTexto"/>
          <p:cNvSpPr txBox="1"/>
          <p:nvPr/>
        </p:nvSpPr>
        <p:spPr>
          <a:xfrm>
            <a:off x="1149980" y="6126395"/>
            <a:ext cx="7670492" cy="830997"/>
          </a:xfrm>
          <a:prstGeom prst="rect">
            <a:avLst/>
          </a:prstGeom>
          <a:noFill/>
        </p:spPr>
        <p:txBody>
          <a:bodyPr wrap="square" rtlCol="0">
            <a:spAutoFit/>
          </a:bodyPr>
          <a:lstStyle/>
          <a:p>
            <a:r>
              <a:rPr lang="en-US" sz="1600" b="1" dirty="0">
                <a:solidFill>
                  <a:srgbClr val="002060"/>
                </a:solidFill>
              </a:rPr>
              <a:t>Complementarity of </a:t>
            </a:r>
            <a:r>
              <a:rPr lang="en-US" sz="1600" b="1" dirty="0" smtClean="0">
                <a:solidFill>
                  <a:srgbClr val="002060"/>
                </a:solidFill>
              </a:rPr>
              <a:t> </a:t>
            </a:r>
            <a:r>
              <a:rPr lang="en-US" sz="1600" b="1" i="1" dirty="0" smtClean="0">
                <a:solidFill>
                  <a:srgbClr val="002060"/>
                </a:solidFill>
              </a:rPr>
              <a:t>short</a:t>
            </a:r>
            <a:r>
              <a:rPr lang="en-US" sz="1600" b="1" dirty="0" smtClean="0">
                <a:solidFill>
                  <a:srgbClr val="002060"/>
                </a:solidFill>
              </a:rPr>
              <a:t> </a:t>
            </a:r>
            <a:r>
              <a:rPr lang="en-US" sz="1600" b="1" dirty="0">
                <a:solidFill>
                  <a:srgbClr val="002060"/>
                </a:solidFill>
              </a:rPr>
              <a:t>term (stipend), </a:t>
            </a:r>
            <a:r>
              <a:rPr lang="en-US" sz="1600" b="1" dirty="0" smtClean="0">
                <a:solidFill>
                  <a:srgbClr val="002060"/>
                </a:solidFill>
              </a:rPr>
              <a:t> </a:t>
            </a:r>
            <a:r>
              <a:rPr lang="en-US" sz="1600" b="1" i="1" dirty="0" smtClean="0">
                <a:solidFill>
                  <a:srgbClr val="002060"/>
                </a:solidFill>
              </a:rPr>
              <a:t>medium </a:t>
            </a:r>
            <a:r>
              <a:rPr lang="en-US" sz="1600" b="1" dirty="0">
                <a:solidFill>
                  <a:srgbClr val="002060"/>
                </a:solidFill>
              </a:rPr>
              <a:t>term (savings, </a:t>
            </a:r>
            <a:r>
              <a:rPr lang="en-US" sz="1600" b="1" dirty="0" smtClean="0">
                <a:solidFill>
                  <a:srgbClr val="002060"/>
                </a:solidFill>
              </a:rPr>
              <a:t>credit, insurance</a:t>
            </a:r>
            <a:r>
              <a:rPr lang="en-US" sz="1600" b="1" dirty="0">
                <a:solidFill>
                  <a:srgbClr val="002060"/>
                </a:solidFill>
              </a:rPr>
              <a:t>) and </a:t>
            </a:r>
            <a:r>
              <a:rPr lang="en-US" sz="1600" b="1" dirty="0" smtClean="0">
                <a:solidFill>
                  <a:srgbClr val="002060"/>
                </a:solidFill>
              </a:rPr>
              <a:t> </a:t>
            </a:r>
            <a:r>
              <a:rPr lang="en-US" sz="1600" b="1" i="1" dirty="0" smtClean="0">
                <a:solidFill>
                  <a:srgbClr val="002060"/>
                </a:solidFill>
              </a:rPr>
              <a:t>long </a:t>
            </a:r>
            <a:r>
              <a:rPr lang="en-US" sz="1600" b="1" i="1" dirty="0">
                <a:solidFill>
                  <a:srgbClr val="002060"/>
                </a:solidFill>
              </a:rPr>
              <a:t>term </a:t>
            </a:r>
            <a:r>
              <a:rPr lang="en-US" sz="1600" b="1" dirty="0">
                <a:solidFill>
                  <a:srgbClr val="002060"/>
                </a:solidFill>
              </a:rPr>
              <a:t>(education and health of kids) </a:t>
            </a:r>
            <a:r>
              <a:rPr lang="en-US" sz="1600" b="1" dirty="0" smtClean="0">
                <a:solidFill>
                  <a:srgbClr val="002060"/>
                </a:solidFill>
              </a:rPr>
              <a:t>effects.</a:t>
            </a:r>
            <a:endParaRPr lang="en-US" sz="1600" b="1" dirty="0">
              <a:solidFill>
                <a:srgbClr val="002060"/>
              </a:solidFill>
            </a:endParaRPr>
          </a:p>
          <a:p>
            <a:endParaRPr lang="en-US" sz="1600" b="1" dirty="0">
              <a:solidFill>
                <a:srgbClr val="002060"/>
              </a:solidFill>
            </a:endParaRPr>
          </a:p>
        </p:txBody>
      </p:sp>
      <p:sp>
        <p:nvSpPr>
          <p:cNvPr id="20" name="19 CuadroTexto"/>
          <p:cNvSpPr txBox="1"/>
          <p:nvPr/>
        </p:nvSpPr>
        <p:spPr>
          <a:xfrm rot="19446601">
            <a:off x="1588313" y="5052705"/>
            <a:ext cx="1944216" cy="276999"/>
          </a:xfrm>
          <a:prstGeom prst="rect">
            <a:avLst/>
          </a:prstGeom>
          <a:noFill/>
        </p:spPr>
        <p:txBody>
          <a:bodyPr wrap="square" rtlCol="0">
            <a:spAutoFit/>
          </a:bodyPr>
          <a:lstStyle/>
          <a:p>
            <a:pPr algn="ctr"/>
            <a:r>
              <a:rPr lang="es-ES" sz="1200" b="1" dirty="0" smtClean="0">
                <a:solidFill>
                  <a:srgbClr val="FF0000"/>
                </a:solidFill>
              </a:rPr>
              <a:t>WIN</a:t>
            </a:r>
            <a:r>
              <a:rPr lang="es-ES" sz="800" dirty="0" smtClean="0"/>
              <a:t> </a:t>
            </a:r>
            <a:endParaRPr lang="es-ES" sz="800" dirty="0"/>
          </a:p>
        </p:txBody>
      </p:sp>
      <p:sp>
        <p:nvSpPr>
          <p:cNvPr id="21" name="20 Anillo"/>
          <p:cNvSpPr/>
          <p:nvPr/>
        </p:nvSpPr>
        <p:spPr>
          <a:xfrm>
            <a:off x="2087643" y="4747284"/>
            <a:ext cx="936104" cy="864096"/>
          </a:xfrm>
          <a:prstGeom prst="donut">
            <a:avLst>
              <a:gd name="adj" fmla="val 1162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solidFill>
                <a:schemeClr val="tx1"/>
              </a:solidFill>
            </a:endParaRPr>
          </a:p>
        </p:txBody>
      </p:sp>
      <p:sp>
        <p:nvSpPr>
          <p:cNvPr id="7" name="6 Flecha derecha"/>
          <p:cNvSpPr/>
          <p:nvPr/>
        </p:nvSpPr>
        <p:spPr>
          <a:xfrm>
            <a:off x="251520" y="6093296"/>
            <a:ext cx="648072" cy="520098"/>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89502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76056" y="5805264"/>
            <a:ext cx="4037071" cy="1052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166440" y="44624"/>
            <a:ext cx="4477568" cy="1077218"/>
          </a:xfrm>
          <a:prstGeom prst="rect">
            <a:avLst/>
          </a:prstGeom>
          <a:noFill/>
        </p:spPr>
        <p:txBody>
          <a:bodyPr wrap="square" rtlCol="0">
            <a:spAutoFit/>
          </a:bodyPr>
          <a:lstStyle/>
          <a:p>
            <a:pPr algn="ctr"/>
            <a:r>
              <a:rPr lang="en-US" b="1" dirty="0" smtClean="0"/>
              <a:t>PROYECTO CAPITAL IN THE REGION </a:t>
            </a:r>
            <a:endParaRPr lang="en-US" b="1" dirty="0"/>
          </a:p>
        </p:txBody>
      </p:sp>
      <p:pic>
        <p:nvPicPr>
          <p:cNvPr id="5" name="4 Imagen" descr="Mapa PCapital.jpg"/>
          <p:cNvPicPr>
            <a:picLocks noChangeAspect="1"/>
          </p:cNvPicPr>
          <p:nvPr/>
        </p:nvPicPr>
        <p:blipFill>
          <a:blip r:embed="rId3" cstate="print"/>
          <a:stretch>
            <a:fillRect/>
          </a:stretch>
        </p:blipFill>
        <p:spPr>
          <a:xfrm>
            <a:off x="5226475" y="44623"/>
            <a:ext cx="3779148" cy="5055369"/>
          </a:xfrm>
          <a:prstGeom prst="rect">
            <a:avLst/>
          </a:prstGeom>
        </p:spPr>
      </p:pic>
      <p:sp>
        <p:nvSpPr>
          <p:cNvPr id="7" name="6 CuadroTexto"/>
          <p:cNvSpPr txBox="1"/>
          <p:nvPr/>
        </p:nvSpPr>
        <p:spPr>
          <a:xfrm>
            <a:off x="35496" y="5805264"/>
            <a:ext cx="2952328" cy="338554"/>
          </a:xfrm>
          <a:prstGeom prst="rect">
            <a:avLst/>
          </a:prstGeom>
          <a:noFill/>
        </p:spPr>
        <p:txBody>
          <a:bodyPr wrap="square" rtlCol="0">
            <a:spAutoFit/>
          </a:bodyPr>
          <a:lstStyle/>
          <a:p>
            <a:r>
              <a:rPr lang="en-US" sz="1600" b="1" dirty="0" smtClean="0">
                <a:solidFill>
                  <a:srgbClr val="FF0000"/>
                </a:solidFill>
              </a:rPr>
              <a:t>TECHNICAL ASSISTANCE </a:t>
            </a:r>
            <a:endParaRPr lang="en-US" sz="1600" b="1" dirty="0">
              <a:solidFill>
                <a:srgbClr val="FF0000"/>
              </a:solidFill>
            </a:endParaRPr>
          </a:p>
        </p:txBody>
      </p:sp>
      <p:sp>
        <p:nvSpPr>
          <p:cNvPr id="11" name="10 Abrir llave"/>
          <p:cNvSpPr/>
          <p:nvPr/>
        </p:nvSpPr>
        <p:spPr>
          <a:xfrm>
            <a:off x="2843808" y="5373216"/>
            <a:ext cx="327309" cy="1227632"/>
          </a:xfrm>
          <a:prstGeom prst="leftBrace">
            <a:avLst/>
          </a:prstGeom>
          <a:ln w="76200">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p>
        </p:txBody>
      </p:sp>
      <p:sp>
        <p:nvSpPr>
          <p:cNvPr id="8" name="7 CuadroTexto"/>
          <p:cNvSpPr txBox="1"/>
          <p:nvPr/>
        </p:nvSpPr>
        <p:spPr>
          <a:xfrm>
            <a:off x="35496" y="1344831"/>
            <a:ext cx="4820778" cy="1508105"/>
          </a:xfrm>
          <a:prstGeom prst="rect">
            <a:avLst/>
          </a:prstGeom>
          <a:noFill/>
          <a:ln w="38100">
            <a:noFill/>
          </a:ln>
        </p:spPr>
        <p:txBody>
          <a:bodyPr wrap="square" rtlCol="0">
            <a:spAutoFit/>
          </a:bodyPr>
          <a:lstStyle/>
          <a:p>
            <a:pPr algn="just">
              <a:buClr>
                <a:srgbClr val="FF0000"/>
              </a:buClr>
            </a:pPr>
            <a:r>
              <a:rPr lang="en-US" sz="1600" b="1" dirty="0" err="1" smtClean="0">
                <a:solidFill>
                  <a:srgbClr val="FF3300"/>
                </a:solidFill>
              </a:rPr>
              <a:t>Proyecto</a:t>
            </a:r>
            <a:r>
              <a:rPr lang="en-US" sz="1600" b="1" dirty="0" smtClean="0">
                <a:solidFill>
                  <a:srgbClr val="FF3300"/>
                </a:solidFill>
              </a:rPr>
              <a:t> </a:t>
            </a:r>
            <a:r>
              <a:rPr lang="en-US" sz="1600" b="1" dirty="0">
                <a:solidFill>
                  <a:srgbClr val="FF3300"/>
                </a:solidFill>
              </a:rPr>
              <a:t>Capital </a:t>
            </a:r>
            <a:r>
              <a:rPr lang="en-US" sz="1400" b="1" dirty="0"/>
              <a:t>assists the public </a:t>
            </a:r>
            <a:r>
              <a:rPr lang="en-US" sz="1400" b="1" dirty="0" smtClean="0"/>
              <a:t>sector through Social Protection Programs </a:t>
            </a:r>
            <a:r>
              <a:rPr lang="en-US" sz="1400" b="1" dirty="0"/>
              <a:t>in various LAC countries that are interested in adding value to and expanding the impact of their current </a:t>
            </a:r>
            <a:r>
              <a:rPr lang="en-US" sz="1600" b="1" dirty="0">
                <a:solidFill>
                  <a:srgbClr val="FF3300"/>
                </a:solidFill>
              </a:rPr>
              <a:t>social policies </a:t>
            </a:r>
            <a:r>
              <a:rPr lang="en-US" sz="1400" b="1" dirty="0"/>
              <a:t>by including complementary models for </a:t>
            </a:r>
            <a:r>
              <a:rPr lang="en-US" sz="1600" b="1" dirty="0">
                <a:solidFill>
                  <a:srgbClr val="FF3300"/>
                </a:solidFill>
              </a:rPr>
              <a:t>financial inclusion </a:t>
            </a:r>
            <a:r>
              <a:rPr lang="en-US" sz="1400" b="1" dirty="0"/>
              <a:t>and </a:t>
            </a:r>
            <a:r>
              <a:rPr lang="en-US" sz="1600" b="1" dirty="0">
                <a:solidFill>
                  <a:srgbClr val="FF3300"/>
                </a:solidFill>
              </a:rPr>
              <a:t>promotion of savings</a:t>
            </a:r>
            <a:r>
              <a:rPr lang="en-US" sz="1400" b="1" dirty="0"/>
              <a:t>.</a:t>
            </a:r>
          </a:p>
        </p:txBody>
      </p:sp>
      <p:sp>
        <p:nvSpPr>
          <p:cNvPr id="10" name="9 Anillo"/>
          <p:cNvSpPr/>
          <p:nvPr/>
        </p:nvSpPr>
        <p:spPr>
          <a:xfrm>
            <a:off x="5278805" y="3425504"/>
            <a:ext cx="1421959" cy="1299640"/>
          </a:xfrm>
          <a:prstGeom prst="donut">
            <a:avLst>
              <a:gd name="adj" fmla="val 860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solidFill>
                <a:schemeClr val="tx1"/>
              </a:solidFill>
            </a:endParaRPr>
          </a:p>
        </p:txBody>
      </p:sp>
      <p:sp>
        <p:nvSpPr>
          <p:cNvPr id="13" name="12 CuadroTexto"/>
          <p:cNvSpPr txBox="1"/>
          <p:nvPr/>
        </p:nvSpPr>
        <p:spPr>
          <a:xfrm rot="20547336">
            <a:off x="5076420" y="3754052"/>
            <a:ext cx="1826178" cy="584775"/>
          </a:xfrm>
          <a:prstGeom prst="rect">
            <a:avLst/>
          </a:prstGeom>
          <a:noFill/>
        </p:spPr>
        <p:txBody>
          <a:bodyPr wrap="square" rtlCol="0">
            <a:spAutoFit/>
          </a:bodyPr>
          <a:lstStyle/>
          <a:p>
            <a:pPr algn="ctr"/>
            <a:r>
              <a:rPr lang="es-ES" sz="1600" b="1" dirty="0" smtClean="0">
                <a:solidFill>
                  <a:schemeClr val="bg1"/>
                </a:solidFill>
              </a:rPr>
              <a:t>REGIONAL</a:t>
            </a:r>
          </a:p>
          <a:p>
            <a:pPr algn="ctr"/>
            <a:r>
              <a:rPr lang="es-ES" sz="1600" b="1" dirty="0" smtClean="0">
                <a:solidFill>
                  <a:schemeClr val="bg1"/>
                </a:solidFill>
              </a:rPr>
              <a:t>PROPOSAL</a:t>
            </a:r>
            <a:endParaRPr lang="es-ES" sz="1600" b="1" dirty="0">
              <a:solidFill>
                <a:schemeClr val="bg1"/>
              </a:solidFill>
            </a:endParaRPr>
          </a:p>
        </p:txBody>
      </p:sp>
      <p:pic>
        <p:nvPicPr>
          <p:cNvPr id="15" name="14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3356992"/>
            <a:ext cx="2297720" cy="242019"/>
          </a:xfrm>
          <a:prstGeom prst="rect">
            <a:avLst/>
          </a:prstGeom>
        </p:spPr>
      </p:pic>
      <p:pic>
        <p:nvPicPr>
          <p:cNvPr id="16" name="Picture 2" descr="C:\Users\macrisgc.IEPSERVER\AppData\Local\Microsoft\Windows\Temporary Internet Files\Content.Outlook\G3HCW35M\Fundacion_Capital_Logo_color.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15816" y="3645024"/>
            <a:ext cx="1801726" cy="72008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 name="8 Conector recto"/>
          <p:cNvCxnSpPr/>
          <p:nvPr/>
        </p:nvCxnSpPr>
        <p:spPr>
          <a:xfrm>
            <a:off x="179512" y="4653136"/>
            <a:ext cx="47525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251520" y="4869160"/>
            <a:ext cx="2232248" cy="461665"/>
          </a:xfrm>
          <a:prstGeom prst="rect">
            <a:avLst/>
          </a:prstGeom>
          <a:noFill/>
        </p:spPr>
        <p:txBody>
          <a:bodyPr wrap="square" rtlCol="0">
            <a:spAutoFit/>
          </a:bodyPr>
          <a:lstStyle/>
          <a:p>
            <a:r>
              <a:rPr lang="en-US" sz="2400" b="1" dirty="0" smtClean="0">
                <a:solidFill>
                  <a:srgbClr val="002060"/>
                </a:solidFill>
              </a:rPr>
              <a:t>OUR WORK:</a:t>
            </a:r>
            <a:endParaRPr lang="en-US" sz="2400" b="1" dirty="0">
              <a:solidFill>
                <a:srgbClr val="002060"/>
              </a:solidFill>
            </a:endParaRPr>
          </a:p>
        </p:txBody>
      </p:sp>
      <p:sp>
        <p:nvSpPr>
          <p:cNvPr id="12" name="11 CuadroTexto"/>
          <p:cNvSpPr txBox="1"/>
          <p:nvPr/>
        </p:nvSpPr>
        <p:spPr>
          <a:xfrm>
            <a:off x="3203848" y="5301208"/>
            <a:ext cx="2016224" cy="1384995"/>
          </a:xfrm>
          <a:prstGeom prst="rect">
            <a:avLst/>
          </a:prstGeom>
          <a:noFill/>
        </p:spPr>
        <p:txBody>
          <a:bodyPr wrap="square" rtlCol="0">
            <a:spAutoFit/>
          </a:bodyPr>
          <a:lstStyle/>
          <a:p>
            <a:r>
              <a:rPr lang="en-US" sz="1200" b="1" dirty="0" smtClean="0"/>
              <a:t>PERU</a:t>
            </a:r>
          </a:p>
          <a:p>
            <a:r>
              <a:rPr lang="en-US" sz="1200" b="1" dirty="0" smtClean="0"/>
              <a:t>COLOMBIA </a:t>
            </a:r>
          </a:p>
          <a:p>
            <a:r>
              <a:rPr lang="en-US" sz="1200" b="1" dirty="0" smtClean="0"/>
              <a:t>CHILE</a:t>
            </a:r>
          </a:p>
          <a:p>
            <a:r>
              <a:rPr lang="en-US" sz="1200" b="1" dirty="0" smtClean="0"/>
              <a:t>ECUADOR </a:t>
            </a:r>
          </a:p>
          <a:p>
            <a:r>
              <a:rPr lang="en-US" sz="1200" b="1" dirty="0" smtClean="0"/>
              <a:t>DOMINICAN REPUBLIC</a:t>
            </a:r>
          </a:p>
          <a:p>
            <a:r>
              <a:rPr lang="en-US" sz="1200" b="1" dirty="0" smtClean="0"/>
              <a:t>BOLIVIA</a:t>
            </a:r>
          </a:p>
          <a:p>
            <a:r>
              <a:rPr lang="en-US" sz="1200" b="1" dirty="0" smtClean="0"/>
              <a:t>PARAGUAY </a:t>
            </a:r>
          </a:p>
        </p:txBody>
      </p:sp>
      <p:cxnSp>
        <p:nvCxnSpPr>
          <p:cNvPr id="21" name="20 Conector recto"/>
          <p:cNvCxnSpPr/>
          <p:nvPr/>
        </p:nvCxnSpPr>
        <p:spPr>
          <a:xfrm>
            <a:off x="5125413" y="4653136"/>
            <a:ext cx="22651" cy="2160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5466969" y="5373215"/>
            <a:ext cx="3353503" cy="131298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latin typeface="Big Caslon"/>
              </a:rPr>
              <a:t>Sponsored by FORD FOUNDATION</a:t>
            </a:r>
          </a:p>
          <a:p>
            <a:pPr algn="ctr"/>
            <a:endParaRPr lang="en-US" sz="1200" b="1" dirty="0">
              <a:solidFill>
                <a:srgbClr val="002060"/>
              </a:solidFill>
              <a:latin typeface="Big Caslon"/>
            </a:endParaRPr>
          </a:p>
          <a:p>
            <a:pPr algn="ctr"/>
            <a:r>
              <a:rPr lang="en-US" sz="1200" b="1" dirty="0" smtClean="0">
                <a:solidFill>
                  <a:srgbClr val="002060"/>
                </a:solidFill>
                <a:latin typeface="Big Caslon"/>
              </a:rPr>
              <a:t>Additionally founds for specific interventions :</a:t>
            </a:r>
          </a:p>
          <a:p>
            <a:pPr algn="ctr"/>
            <a:endParaRPr lang="en-US" sz="1200" b="1" dirty="0" smtClean="0">
              <a:solidFill>
                <a:srgbClr val="002060"/>
              </a:solidFill>
              <a:latin typeface="Big Caslon"/>
            </a:endParaRPr>
          </a:p>
          <a:p>
            <a:pPr algn="ctr"/>
            <a:r>
              <a:rPr lang="en-US" sz="1200" b="1" dirty="0" smtClean="0">
                <a:solidFill>
                  <a:srgbClr val="002060"/>
                </a:solidFill>
                <a:latin typeface="Big Caslon"/>
              </a:rPr>
              <a:t>IDRC</a:t>
            </a:r>
          </a:p>
          <a:p>
            <a:pPr algn="ctr"/>
            <a:r>
              <a:rPr lang="en-US" sz="1200" b="1" dirty="0" smtClean="0">
                <a:solidFill>
                  <a:srgbClr val="002060"/>
                </a:solidFill>
                <a:latin typeface="Big Caslon"/>
              </a:rPr>
              <a:t>CITI FOUNDATION  </a:t>
            </a:r>
            <a:endParaRPr lang="en-US" sz="1200" b="1" dirty="0">
              <a:solidFill>
                <a:srgbClr val="002060"/>
              </a:solidFill>
              <a:latin typeface="Big Caslon"/>
            </a:endParaRPr>
          </a:p>
        </p:txBody>
      </p:sp>
    </p:spTree>
    <p:extLst>
      <p:ext uri="{BB962C8B-B14F-4D97-AF65-F5344CB8AC3E}">
        <p14:creationId xmlns="" xmlns:p14="http://schemas.microsoft.com/office/powerpoint/2010/main" val="365588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5025752" y="5949280"/>
            <a:ext cx="4010744"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3 Imagen" descr="foTO BANNER PILOTO.jpg"/>
          <p:cNvPicPr>
            <a:picLocks noChangeAspect="1"/>
          </p:cNvPicPr>
          <p:nvPr/>
        </p:nvPicPr>
        <p:blipFill>
          <a:blip r:embed="rId3" cstate="print"/>
          <a:stretch>
            <a:fillRect/>
          </a:stretch>
        </p:blipFill>
        <p:spPr>
          <a:xfrm>
            <a:off x="4283968" y="3735034"/>
            <a:ext cx="4104456" cy="3078342"/>
          </a:xfrm>
          <a:prstGeom prst="rect">
            <a:avLst/>
          </a:prstGeom>
        </p:spPr>
      </p:pic>
      <p:sp>
        <p:nvSpPr>
          <p:cNvPr id="6" name="5 CuadroTexto"/>
          <p:cNvSpPr txBox="1"/>
          <p:nvPr/>
        </p:nvSpPr>
        <p:spPr>
          <a:xfrm>
            <a:off x="827584" y="2492896"/>
            <a:ext cx="2016224" cy="369332"/>
          </a:xfrm>
          <a:prstGeom prst="rect">
            <a:avLst/>
          </a:prstGeom>
          <a:noFill/>
          <a:ln>
            <a:noFill/>
          </a:ln>
        </p:spPr>
        <p:txBody>
          <a:bodyPr wrap="square" rtlCol="0">
            <a:spAutoFit/>
          </a:bodyPr>
          <a:lstStyle/>
          <a:p>
            <a:r>
              <a:rPr lang="en-US" sz="1800" b="1" dirty="0" smtClean="0">
                <a:solidFill>
                  <a:srgbClr val="000066"/>
                </a:solidFill>
              </a:rPr>
              <a:t>ACTORS:</a:t>
            </a:r>
            <a:r>
              <a:rPr lang="en-US" sz="1800" dirty="0" smtClean="0"/>
              <a:t> </a:t>
            </a:r>
            <a:endParaRPr lang="en-US" sz="1800" dirty="0"/>
          </a:p>
        </p:txBody>
      </p:sp>
      <p:sp>
        <p:nvSpPr>
          <p:cNvPr id="7" name="6 Abrir llave"/>
          <p:cNvSpPr/>
          <p:nvPr/>
        </p:nvSpPr>
        <p:spPr>
          <a:xfrm>
            <a:off x="35496" y="2790220"/>
            <a:ext cx="720080" cy="1621344"/>
          </a:xfrm>
          <a:prstGeom prst="leftBrace">
            <a:avLst/>
          </a:prstGeom>
          <a:ln w="76200">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 name="7 CuadroTexto"/>
          <p:cNvSpPr txBox="1"/>
          <p:nvPr/>
        </p:nvSpPr>
        <p:spPr>
          <a:xfrm>
            <a:off x="755576" y="2934236"/>
            <a:ext cx="3096344" cy="1477328"/>
          </a:xfrm>
          <a:prstGeom prst="rect">
            <a:avLst/>
          </a:prstGeom>
          <a:noFill/>
        </p:spPr>
        <p:txBody>
          <a:bodyPr wrap="square" rtlCol="0">
            <a:spAutoFit/>
          </a:bodyPr>
          <a:lstStyle/>
          <a:p>
            <a:r>
              <a:rPr lang="en-US" sz="1800" b="1" dirty="0" smtClean="0"/>
              <a:t>JUNTOS</a:t>
            </a:r>
          </a:p>
          <a:p>
            <a:r>
              <a:rPr lang="en-US" sz="1800" b="1" dirty="0" smtClean="0"/>
              <a:t>BANCO DE LA NACIÓN</a:t>
            </a:r>
          </a:p>
          <a:p>
            <a:r>
              <a:rPr lang="en-US" sz="1800" b="1" dirty="0" smtClean="0"/>
              <a:t>AGRORURAL</a:t>
            </a:r>
          </a:p>
          <a:p>
            <a:r>
              <a:rPr lang="en-US" sz="1800" b="1" dirty="0" smtClean="0"/>
              <a:t>ST-CIAS</a:t>
            </a:r>
          </a:p>
          <a:p>
            <a:r>
              <a:rPr lang="en-US" sz="1800" b="1" dirty="0" smtClean="0"/>
              <a:t>CARE - </a:t>
            </a:r>
            <a:r>
              <a:rPr lang="en-US" sz="1800" b="1" dirty="0" err="1" smtClean="0"/>
              <a:t>Perú</a:t>
            </a:r>
            <a:endParaRPr lang="en-US" sz="1800" b="1" dirty="0"/>
          </a:p>
        </p:txBody>
      </p:sp>
      <p:pic>
        <p:nvPicPr>
          <p:cNvPr id="9" name="8 Imagen" descr="CIMG7199.JPG"/>
          <p:cNvPicPr>
            <a:picLocks noChangeAspect="1"/>
          </p:cNvPicPr>
          <p:nvPr/>
        </p:nvPicPr>
        <p:blipFill>
          <a:blip r:embed="rId4" cstate="print"/>
          <a:stretch>
            <a:fillRect/>
          </a:stretch>
        </p:blipFill>
        <p:spPr>
          <a:xfrm>
            <a:off x="720304" y="4552528"/>
            <a:ext cx="2880320" cy="2160240"/>
          </a:xfrm>
          <a:prstGeom prst="rect">
            <a:avLst/>
          </a:prstGeom>
        </p:spPr>
      </p:pic>
      <p:sp>
        <p:nvSpPr>
          <p:cNvPr id="10" name="9 CuadroTexto"/>
          <p:cNvSpPr txBox="1"/>
          <p:nvPr/>
        </p:nvSpPr>
        <p:spPr>
          <a:xfrm>
            <a:off x="5436096" y="2590054"/>
            <a:ext cx="1944216" cy="307777"/>
          </a:xfrm>
          <a:prstGeom prst="rect">
            <a:avLst/>
          </a:prstGeom>
          <a:noFill/>
        </p:spPr>
        <p:txBody>
          <a:bodyPr wrap="square" rtlCol="0">
            <a:spAutoFit/>
          </a:bodyPr>
          <a:lstStyle/>
          <a:p>
            <a:r>
              <a:rPr lang="en-US" sz="1400" b="1" dirty="0" smtClean="0">
                <a:solidFill>
                  <a:srgbClr val="000066"/>
                </a:solidFill>
              </a:rPr>
              <a:t>COMPONENTS</a:t>
            </a:r>
            <a:r>
              <a:rPr lang="en-US" sz="1200" b="1" dirty="0" smtClean="0">
                <a:solidFill>
                  <a:srgbClr val="000066"/>
                </a:solidFill>
              </a:rPr>
              <a:t>:</a:t>
            </a:r>
            <a:endParaRPr lang="en-US" sz="1050" b="1" dirty="0">
              <a:solidFill>
                <a:srgbClr val="000066"/>
              </a:solidFill>
            </a:endParaRPr>
          </a:p>
        </p:txBody>
      </p:sp>
      <p:sp>
        <p:nvSpPr>
          <p:cNvPr id="11" name="10 CuadroTexto"/>
          <p:cNvSpPr txBox="1"/>
          <p:nvPr/>
        </p:nvSpPr>
        <p:spPr>
          <a:xfrm>
            <a:off x="5148064" y="2996952"/>
            <a:ext cx="648072" cy="307777"/>
          </a:xfrm>
          <a:prstGeom prst="rect">
            <a:avLst/>
          </a:prstGeom>
          <a:noFill/>
        </p:spPr>
        <p:txBody>
          <a:bodyPr wrap="square" rtlCol="0">
            <a:spAutoFit/>
          </a:bodyPr>
          <a:lstStyle/>
          <a:p>
            <a:r>
              <a:rPr lang="en-US" sz="1400" dirty="0" smtClean="0">
                <a:latin typeface="Berlin Sans FB Demi" pitchFamily="34" charset="0"/>
              </a:rPr>
              <a:t>1</a:t>
            </a:r>
            <a:endParaRPr lang="en-US" sz="1400" dirty="0">
              <a:latin typeface="Berlin Sans FB Demi" pitchFamily="34" charset="0"/>
            </a:endParaRPr>
          </a:p>
        </p:txBody>
      </p:sp>
      <p:sp>
        <p:nvSpPr>
          <p:cNvPr id="12" name="11 CuadroTexto"/>
          <p:cNvSpPr txBox="1"/>
          <p:nvPr/>
        </p:nvSpPr>
        <p:spPr>
          <a:xfrm>
            <a:off x="5148064" y="3356992"/>
            <a:ext cx="1296144" cy="307777"/>
          </a:xfrm>
          <a:prstGeom prst="rect">
            <a:avLst/>
          </a:prstGeom>
          <a:noFill/>
        </p:spPr>
        <p:txBody>
          <a:bodyPr wrap="square" rtlCol="0">
            <a:spAutoFit/>
          </a:bodyPr>
          <a:lstStyle/>
          <a:p>
            <a:r>
              <a:rPr lang="en-US" sz="1400" dirty="0" smtClean="0">
                <a:latin typeface="Berlin Sans FB Demi" pitchFamily="34" charset="0"/>
              </a:rPr>
              <a:t>3</a:t>
            </a:r>
            <a:endParaRPr lang="en-US" sz="1400" dirty="0">
              <a:latin typeface="Berlin Sans FB Demi" pitchFamily="34" charset="0"/>
            </a:endParaRPr>
          </a:p>
        </p:txBody>
      </p:sp>
      <p:sp>
        <p:nvSpPr>
          <p:cNvPr id="13" name="12 CuadroTexto"/>
          <p:cNvSpPr txBox="1"/>
          <p:nvPr/>
        </p:nvSpPr>
        <p:spPr>
          <a:xfrm>
            <a:off x="395536" y="6413266"/>
            <a:ext cx="3528392" cy="400110"/>
          </a:xfrm>
          <a:prstGeom prst="rect">
            <a:avLst/>
          </a:prstGeom>
          <a:solidFill>
            <a:schemeClr val="accent2">
              <a:lumMod val="40000"/>
              <a:lumOff val="60000"/>
            </a:schemeClr>
          </a:solidFill>
        </p:spPr>
        <p:txBody>
          <a:bodyPr wrap="square" rtlCol="0">
            <a:spAutoFit/>
          </a:bodyPr>
          <a:lstStyle/>
          <a:p>
            <a:pPr algn="ctr"/>
            <a:r>
              <a:rPr lang="en-US" sz="2000" b="1" dirty="0" smtClean="0"/>
              <a:t>“UN AÑO AHORRANDO”</a:t>
            </a:r>
            <a:endParaRPr lang="en-US" sz="2000" b="1" dirty="0"/>
          </a:p>
        </p:txBody>
      </p:sp>
      <p:sp>
        <p:nvSpPr>
          <p:cNvPr id="14" name="13 CuadroTexto"/>
          <p:cNvSpPr txBox="1"/>
          <p:nvPr/>
        </p:nvSpPr>
        <p:spPr>
          <a:xfrm>
            <a:off x="5436096" y="3077063"/>
            <a:ext cx="3384376" cy="600164"/>
          </a:xfrm>
          <a:prstGeom prst="rect">
            <a:avLst/>
          </a:prstGeom>
          <a:noFill/>
        </p:spPr>
        <p:txBody>
          <a:bodyPr wrap="square" rtlCol="0">
            <a:spAutoFit/>
          </a:bodyPr>
          <a:lstStyle/>
          <a:p>
            <a:r>
              <a:rPr lang="en-US" sz="1100" b="1" dirty="0" smtClean="0"/>
              <a:t>FINANCIAL EDUCATION</a:t>
            </a:r>
          </a:p>
          <a:p>
            <a:r>
              <a:rPr lang="en-US" sz="1100" b="1" dirty="0" smtClean="0"/>
              <a:t>INCENTIVES (RAFFLES)</a:t>
            </a:r>
          </a:p>
          <a:p>
            <a:r>
              <a:rPr lang="en-US" sz="1100" b="1" dirty="0" smtClean="0"/>
              <a:t>FINANCIAL ASSISTANCE BY PROMOTORS</a:t>
            </a:r>
            <a:endParaRPr lang="en-US" sz="1100" b="1" dirty="0"/>
          </a:p>
        </p:txBody>
      </p:sp>
      <p:sp>
        <p:nvSpPr>
          <p:cNvPr id="16" name="15 CuadroTexto"/>
          <p:cNvSpPr txBox="1"/>
          <p:nvPr/>
        </p:nvSpPr>
        <p:spPr>
          <a:xfrm>
            <a:off x="179512" y="1837273"/>
            <a:ext cx="7740352" cy="830997"/>
          </a:xfrm>
          <a:prstGeom prst="rect">
            <a:avLst/>
          </a:prstGeom>
          <a:noFill/>
        </p:spPr>
        <p:txBody>
          <a:bodyPr wrap="square" rtlCol="0">
            <a:spAutoFit/>
          </a:bodyPr>
          <a:lstStyle/>
          <a:p>
            <a:r>
              <a:rPr lang="en-US" sz="1200" b="1" dirty="0" smtClean="0">
                <a:solidFill>
                  <a:srgbClr val="FF0000"/>
                </a:solidFill>
              </a:rPr>
              <a:t>2009</a:t>
            </a:r>
            <a:r>
              <a:rPr lang="en-US" sz="2400" b="1" dirty="0" smtClean="0">
                <a:solidFill>
                  <a:srgbClr val="FF0000"/>
                </a:solidFill>
              </a:rPr>
              <a:t> </a:t>
            </a:r>
            <a:r>
              <a:rPr lang="en-US" sz="1200" b="1" dirty="0" smtClean="0"/>
              <a:t>2 pilots began in  </a:t>
            </a:r>
            <a:r>
              <a:rPr lang="en-US" sz="1200" b="1" dirty="0" err="1" smtClean="0"/>
              <a:t>Coporaque</a:t>
            </a:r>
            <a:r>
              <a:rPr lang="en-US" sz="1200" b="1" dirty="0" smtClean="0"/>
              <a:t> </a:t>
            </a:r>
            <a:r>
              <a:rPr lang="en-US" sz="1200" b="1" dirty="0"/>
              <a:t> </a:t>
            </a:r>
            <a:r>
              <a:rPr lang="en-US" sz="1200" b="1" dirty="0" smtClean="0"/>
              <a:t>and San </a:t>
            </a:r>
            <a:r>
              <a:rPr lang="en-US" sz="1200" b="1" dirty="0" err="1" smtClean="0"/>
              <a:t>Jerónimo</a:t>
            </a:r>
            <a:r>
              <a:rPr lang="en-US" sz="1200" b="1" dirty="0" smtClean="0"/>
              <a:t> (</a:t>
            </a:r>
            <a:r>
              <a:rPr lang="en-US" sz="1600" b="1" dirty="0" smtClean="0"/>
              <a:t>3821 beneficiaries</a:t>
            </a:r>
            <a:r>
              <a:rPr lang="en-US" sz="1200" b="1" dirty="0" smtClean="0"/>
              <a:t>)</a:t>
            </a:r>
            <a:br>
              <a:rPr lang="en-US" sz="1200" b="1" dirty="0" smtClean="0"/>
            </a:br>
            <a:endParaRPr lang="en-US" sz="2400" dirty="0"/>
          </a:p>
        </p:txBody>
      </p:sp>
      <p:sp>
        <p:nvSpPr>
          <p:cNvPr id="18" name="Rectangle 9"/>
          <p:cNvSpPr>
            <a:spLocks noGrp="1" noChangeArrowheads="1"/>
          </p:cNvSpPr>
          <p:nvPr>
            <p:ph type="title"/>
          </p:nvPr>
        </p:nvSpPr>
        <p:spPr>
          <a:xfrm>
            <a:off x="457200" y="188913"/>
            <a:ext cx="8229600" cy="1143000"/>
          </a:xfrm>
          <a:noFill/>
        </p:spPr>
        <p:txBody>
          <a:bodyPr/>
          <a:lstStyle/>
          <a:p>
            <a:pPr algn="l"/>
            <a:r>
              <a:rPr lang="en-US" sz="3200" b="1" dirty="0" smtClean="0">
                <a:latin typeface="Big Caslon" charset="0"/>
              </a:rPr>
              <a:t>ON GOING EXPERIENCES : PERU</a:t>
            </a:r>
          </a:p>
        </p:txBody>
      </p:sp>
      <p:sp>
        <p:nvSpPr>
          <p:cNvPr id="19" name="18 Rectángulo"/>
          <p:cNvSpPr/>
          <p:nvPr/>
        </p:nvSpPr>
        <p:spPr>
          <a:xfrm>
            <a:off x="53752" y="1473066"/>
            <a:ext cx="10134872" cy="369332"/>
          </a:xfrm>
          <a:prstGeom prst="rect">
            <a:avLst/>
          </a:prstGeom>
        </p:spPr>
        <p:txBody>
          <a:bodyPr wrap="square">
            <a:spAutoFit/>
          </a:bodyPr>
          <a:lstStyle/>
          <a:p>
            <a:pPr eaLnBrk="0" hangingPunct="0">
              <a:spcBef>
                <a:spcPct val="20000"/>
              </a:spcBef>
              <a:buClr>
                <a:srgbClr val="FF0000"/>
              </a:buClr>
            </a:pPr>
            <a:r>
              <a:rPr lang="es-ES" altLang="ja-JP" sz="1800" b="1" dirty="0" smtClean="0">
                <a:solidFill>
                  <a:srgbClr val="FF3300"/>
                </a:solidFill>
              </a:rPr>
              <a:t>“SAVINGS PROMOTION AMONGST THE WOMEN BENEFICIARIES OF </a:t>
            </a:r>
            <a:r>
              <a:rPr lang="es-ES" sz="1800" b="1" dirty="0" smtClean="0">
                <a:solidFill>
                  <a:srgbClr val="FF3300"/>
                </a:solidFill>
              </a:rPr>
              <a:t>JUNTOS”</a:t>
            </a:r>
            <a:endParaRPr lang="en-US" sz="1800" dirty="0" smtClean="0"/>
          </a:p>
        </p:txBody>
      </p:sp>
      <p:sp>
        <p:nvSpPr>
          <p:cNvPr id="21" name="20 CuadroTexto"/>
          <p:cNvSpPr txBox="1"/>
          <p:nvPr/>
        </p:nvSpPr>
        <p:spPr>
          <a:xfrm>
            <a:off x="5148064" y="3193231"/>
            <a:ext cx="648072" cy="307777"/>
          </a:xfrm>
          <a:prstGeom prst="rect">
            <a:avLst/>
          </a:prstGeom>
          <a:noFill/>
        </p:spPr>
        <p:txBody>
          <a:bodyPr wrap="square" rtlCol="0">
            <a:spAutoFit/>
          </a:bodyPr>
          <a:lstStyle/>
          <a:p>
            <a:r>
              <a:rPr lang="en-US" sz="1400" dirty="0" smtClean="0">
                <a:latin typeface="Berlin Sans FB Demi" pitchFamily="34" charset="0"/>
              </a:rPr>
              <a:t>2</a:t>
            </a:r>
            <a:endParaRPr lang="en-US" sz="1400" dirty="0">
              <a:latin typeface="Berlin Sans FB Demi" pitchFamily="34" charset="0"/>
            </a:endParaRPr>
          </a:p>
        </p:txBody>
      </p:sp>
    </p:spTree>
    <p:extLst>
      <p:ext uri="{BB962C8B-B14F-4D97-AF65-F5344CB8AC3E}">
        <p14:creationId xmlns="" xmlns:p14="http://schemas.microsoft.com/office/powerpoint/2010/main" val="2307213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48" charset="-128"/>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pPr algn="l"/>
            <a:r>
              <a:rPr lang="en-US" sz="3200" b="1" dirty="0" smtClean="0">
                <a:latin typeface="Big Caslon" charset="0"/>
              </a:rPr>
              <a:t>PERU : PRELIMINARY RESULTS </a:t>
            </a:r>
            <a:endParaRPr lang="es-ES" sz="3200" b="1" dirty="0" smtClean="0">
              <a:latin typeface="Big Caslon" charset="0"/>
            </a:endParaRPr>
          </a:p>
        </p:txBody>
      </p:sp>
      <p:graphicFrame>
        <p:nvGraphicFramePr>
          <p:cNvPr id="6" name="5 Gráfico"/>
          <p:cNvGraphicFramePr/>
          <p:nvPr>
            <p:extLst>
              <p:ext uri="{D42A27DB-BD31-4B8C-83A1-F6EECF244321}">
                <p14:modId xmlns="" xmlns:p14="http://schemas.microsoft.com/office/powerpoint/2010/main" val="2663468714"/>
              </p:ext>
            </p:extLst>
          </p:nvPr>
        </p:nvGraphicFramePr>
        <p:xfrm>
          <a:off x="539552" y="1438276"/>
          <a:ext cx="7488832" cy="44596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6920" y="4733736"/>
            <a:ext cx="3347864" cy="738664"/>
          </a:xfrm>
          <a:prstGeom prst="rect">
            <a:avLst/>
          </a:prstGeom>
          <a:noFill/>
        </p:spPr>
        <p:txBody>
          <a:bodyPr wrap="square" rtlCol="0">
            <a:spAutoFit/>
          </a:bodyPr>
          <a:lstStyle/>
          <a:p>
            <a:r>
              <a:rPr lang="en-US" sz="1400" b="1" dirty="0" smtClean="0">
                <a:solidFill>
                  <a:srgbClr val="002060"/>
                </a:solidFill>
              </a:rPr>
              <a:t>FOR NOWTHE MAIN SOURCE OF SAVINGS COME FROM THE  JUNTOS CCT</a:t>
            </a:r>
            <a:endParaRPr lang="en-US" sz="1400" b="1" dirty="0">
              <a:solidFill>
                <a:srgbClr val="002060"/>
              </a:solidFill>
            </a:endParaRPr>
          </a:p>
        </p:txBody>
      </p:sp>
      <p:sp>
        <p:nvSpPr>
          <p:cNvPr id="5" name="4 CuadroTexto"/>
          <p:cNvSpPr txBox="1"/>
          <p:nvPr/>
        </p:nvSpPr>
        <p:spPr>
          <a:xfrm>
            <a:off x="4845224" y="3653388"/>
            <a:ext cx="3898304" cy="523220"/>
          </a:xfrm>
          <a:prstGeom prst="rect">
            <a:avLst/>
          </a:prstGeom>
          <a:solidFill>
            <a:schemeClr val="accent6">
              <a:lumMod val="60000"/>
              <a:lumOff val="40000"/>
            </a:schemeClr>
          </a:solidFill>
          <a:ln w="38100">
            <a:solidFill>
              <a:schemeClr val="accent2"/>
            </a:solidFill>
          </a:ln>
        </p:spPr>
        <p:txBody>
          <a:bodyPr wrap="square" rtlCol="0">
            <a:spAutoFit/>
          </a:bodyPr>
          <a:lstStyle/>
          <a:p>
            <a:pPr algn="ctr"/>
            <a:r>
              <a:rPr lang="en-US" sz="2800" b="1" cap="small" dirty="0" smtClean="0">
                <a:latin typeface="Arial Black" pitchFamily="34" charset="0"/>
              </a:rPr>
              <a:t>Empowerment</a:t>
            </a:r>
            <a:r>
              <a:rPr lang="en-US" sz="1200" b="1" cap="small" dirty="0" smtClean="0"/>
              <a:t> </a:t>
            </a:r>
            <a:endParaRPr lang="en-US" sz="1200" b="1" cap="small" dirty="0"/>
          </a:p>
        </p:txBody>
      </p:sp>
      <p:sp>
        <p:nvSpPr>
          <p:cNvPr id="7" name="6 CuadroTexto"/>
          <p:cNvSpPr txBox="1"/>
          <p:nvPr/>
        </p:nvSpPr>
        <p:spPr>
          <a:xfrm>
            <a:off x="169640" y="1556792"/>
            <a:ext cx="6624736" cy="661720"/>
          </a:xfrm>
          <a:prstGeom prst="rect">
            <a:avLst/>
          </a:prstGeom>
          <a:noFill/>
        </p:spPr>
        <p:txBody>
          <a:bodyPr wrap="square" rtlCol="0">
            <a:spAutoFit/>
          </a:bodyPr>
          <a:lstStyle/>
          <a:p>
            <a:pPr eaLnBrk="1" hangingPunct="1"/>
            <a:r>
              <a:rPr lang="es-ES" sz="2000" b="1" dirty="0" err="1" smtClean="0">
                <a:solidFill>
                  <a:srgbClr val="FF0000"/>
                </a:solidFill>
              </a:rPr>
              <a:t>Beneficiaries</a:t>
            </a:r>
            <a:r>
              <a:rPr lang="es-ES" sz="2000" b="1" dirty="0" smtClean="0">
                <a:solidFill>
                  <a:srgbClr val="FF0000"/>
                </a:solidFill>
              </a:rPr>
              <a:t> </a:t>
            </a:r>
            <a:r>
              <a:rPr lang="es-ES" sz="2000" b="1" dirty="0" err="1">
                <a:solidFill>
                  <a:srgbClr val="FF0000"/>
                </a:solidFill>
              </a:rPr>
              <a:t>see</a:t>
            </a:r>
            <a:r>
              <a:rPr lang="es-ES" sz="2000" b="1" dirty="0">
                <a:solidFill>
                  <a:srgbClr val="FF0000"/>
                </a:solidFill>
              </a:rPr>
              <a:t> </a:t>
            </a:r>
            <a:r>
              <a:rPr lang="es-ES" sz="2000" b="1" dirty="0" err="1" smtClean="0">
                <a:solidFill>
                  <a:srgbClr val="FF0000"/>
                </a:solidFill>
              </a:rPr>
              <a:t>savings</a:t>
            </a:r>
            <a:r>
              <a:rPr lang="es-ES" sz="2000" b="1" dirty="0" smtClean="0">
                <a:solidFill>
                  <a:srgbClr val="FF0000"/>
                </a:solidFill>
              </a:rPr>
              <a:t> </a:t>
            </a:r>
            <a:r>
              <a:rPr lang="es-ES" sz="2000" b="1" dirty="0" err="1" smtClean="0">
                <a:solidFill>
                  <a:srgbClr val="FF0000"/>
                </a:solidFill>
              </a:rPr>
              <a:t>accounts</a:t>
            </a:r>
            <a:r>
              <a:rPr lang="es-ES" sz="2000" b="1" dirty="0" smtClean="0">
                <a:solidFill>
                  <a:srgbClr val="FF0000"/>
                </a:solidFill>
              </a:rPr>
              <a:t> </a:t>
            </a:r>
            <a:r>
              <a:rPr lang="es-ES" sz="2000" b="1" dirty="0">
                <a:solidFill>
                  <a:srgbClr val="FF0000"/>
                </a:solidFill>
              </a:rPr>
              <a:t>as a </a:t>
            </a:r>
            <a:r>
              <a:rPr lang="es-ES" sz="2000" b="1" dirty="0" err="1">
                <a:solidFill>
                  <a:srgbClr val="FF0000"/>
                </a:solidFill>
              </a:rPr>
              <a:t>tool</a:t>
            </a:r>
            <a:r>
              <a:rPr lang="es-ES" sz="2000" b="1" dirty="0">
                <a:solidFill>
                  <a:srgbClr val="FF0000"/>
                </a:solidFill>
              </a:rPr>
              <a:t>:  </a:t>
            </a:r>
            <a:endParaRPr lang="es-ES" sz="2000" b="1" dirty="0" smtClean="0">
              <a:solidFill>
                <a:srgbClr val="FF0000"/>
              </a:solidFill>
            </a:endParaRPr>
          </a:p>
          <a:p>
            <a:pPr eaLnBrk="1" hangingPunct="1"/>
            <a:endParaRPr lang="es-ES" sz="1200" dirty="0"/>
          </a:p>
          <a:p>
            <a:endParaRPr lang="en-US" sz="500" dirty="0"/>
          </a:p>
        </p:txBody>
      </p:sp>
      <p:sp>
        <p:nvSpPr>
          <p:cNvPr id="8" name="Título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48" charset="-128"/>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pPr algn="l"/>
            <a:r>
              <a:rPr lang="en-US" sz="3200" b="1" dirty="0" smtClean="0">
                <a:latin typeface="Big Caslon" charset="0"/>
              </a:rPr>
              <a:t>PERU : PRELIMINARY RESULTS </a:t>
            </a:r>
            <a:endParaRPr lang="es-ES" sz="3200" b="1" dirty="0" smtClean="0">
              <a:latin typeface="Big Caslon" charset="0"/>
            </a:endParaRPr>
          </a:p>
        </p:txBody>
      </p:sp>
      <p:sp>
        <p:nvSpPr>
          <p:cNvPr id="9" name="8 CuadroTexto"/>
          <p:cNvSpPr txBox="1"/>
          <p:nvPr/>
        </p:nvSpPr>
        <p:spPr>
          <a:xfrm>
            <a:off x="691456" y="2060848"/>
            <a:ext cx="648072" cy="307777"/>
          </a:xfrm>
          <a:prstGeom prst="rect">
            <a:avLst/>
          </a:prstGeom>
          <a:noFill/>
        </p:spPr>
        <p:txBody>
          <a:bodyPr wrap="square" rtlCol="0">
            <a:spAutoFit/>
          </a:bodyPr>
          <a:lstStyle/>
          <a:p>
            <a:r>
              <a:rPr lang="en-US" sz="1400" dirty="0" smtClean="0">
                <a:latin typeface="Berlin Sans FB Demi" pitchFamily="34" charset="0"/>
              </a:rPr>
              <a:t>1</a:t>
            </a:r>
            <a:endParaRPr lang="en-US" sz="1400" dirty="0">
              <a:latin typeface="Berlin Sans FB Demi" pitchFamily="34" charset="0"/>
            </a:endParaRPr>
          </a:p>
        </p:txBody>
      </p:sp>
      <p:sp>
        <p:nvSpPr>
          <p:cNvPr id="10" name="9 CuadroTexto"/>
          <p:cNvSpPr txBox="1"/>
          <p:nvPr/>
        </p:nvSpPr>
        <p:spPr>
          <a:xfrm>
            <a:off x="683568" y="3121223"/>
            <a:ext cx="1296144" cy="307777"/>
          </a:xfrm>
          <a:prstGeom prst="rect">
            <a:avLst/>
          </a:prstGeom>
          <a:noFill/>
        </p:spPr>
        <p:txBody>
          <a:bodyPr wrap="square" rtlCol="0">
            <a:spAutoFit/>
          </a:bodyPr>
          <a:lstStyle/>
          <a:p>
            <a:r>
              <a:rPr lang="en-US" sz="1400" dirty="0" smtClean="0">
                <a:latin typeface="Berlin Sans FB Demi" pitchFamily="34" charset="0"/>
              </a:rPr>
              <a:t>3</a:t>
            </a:r>
            <a:endParaRPr lang="en-US" sz="1400" dirty="0">
              <a:latin typeface="Berlin Sans FB Demi" pitchFamily="34" charset="0"/>
            </a:endParaRPr>
          </a:p>
        </p:txBody>
      </p:sp>
      <p:sp>
        <p:nvSpPr>
          <p:cNvPr id="11" name="10 CuadroTexto"/>
          <p:cNvSpPr txBox="1"/>
          <p:nvPr/>
        </p:nvSpPr>
        <p:spPr>
          <a:xfrm>
            <a:off x="683568" y="2545159"/>
            <a:ext cx="648072" cy="307777"/>
          </a:xfrm>
          <a:prstGeom prst="rect">
            <a:avLst/>
          </a:prstGeom>
          <a:noFill/>
        </p:spPr>
        <p:txBody>
          <a:bodyPr wrap="square" rtlCol="0">
            <a:spAutoFit/>
          </a:bodyPr>
          <a:lstStyle/>
          <a:p>
            <a:r>
              <a:rPr lang="en-US" sz="1400" dirty="0" smtClean="0">
                <a:latin typeface="Berlin Sans FB Demi" pitchFamily="34" charset="0"/>
              </a:rPr>
              <a:t>2</a:t>
            </a:r>
            <a:endParaRPr lang="en-US" sz="1400" dirty="0">
              <a:latin typeface="Berlin Sans FB Demi" pitchFamily="34" charset="0"/>
            </a:endParaRPr>
          </a:p>
        </p:txBody>
      </p:sp>
      <p:sp>
        <p:nvSpPr>
          <p:cNvPr id="6" name="5 CuadroTexto"/>
          <p:cNvSpPr txBox="1"/>
          <p:nvPr/>
        </p:nvSpPr>
        <p:spPr>
          <a:xfrm>
            <a:off x="1403648" y="2060848"/>
            <a:ext cx="7632848" cy="1569660"/>
          </a:xfrm>
          <a:prstGeom prst="rect">
            <a:avLst/>
          </a:prstGeom>
          <a:noFill/>
        </p:spPr>
        <p:txBody>
          <a:bodyPr wrap="square" rtlCol="0">
            <a:spAutoFit/>
          </a:bodyPr>
          <a:lstStyle/>
          <a:p>
            <a:r>
              <a:rPr lang="en-US" sz="1600" b="1" dirty="0" smtClean="0"/>
              <a:t>Allows them to use their money in better ways and in different time periods</a:t>
            </a:r>
          </a:p>
          <a:p>
            <a:endParaRPr lang="en-US" sz="1600" b="1" dirty="0" smtClean="0"/>
          </a:p>
          <a:p>
            <a:r>
              <a:rPr lang="en-US" sz="1600" b="1" dirty="0" smtClean="0"/>
              <a:t>Helps them to deal with emergencies (health, education, etc.)</a:t>
            </a:r>
          </a:p>
          <a:p>
            <a:endParaRPr lang="en-US" sz="1600" b="1" dirty="0" smtClean="0"/>
          </a:p>
          <a:p>
            <a:r>
              <a:rPr lang="en-US" sz="1600" b="1" dirty="0" smtClean="0"/>
              <a:t>Keeps some resources immobilized in the account so they can invest it (expand income generating opportunities)</a:t>
            </a:r>
            <a:endParaRPr lang="en-US" sz="1600" b="1" dirty="0"/>
          </a:p>
        </p:txBody>
      </p:sp>
      <p:pic>
        <p:nvPicPr>
          <p:cNvPr id="12" name="11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3717032"/>
            <a:ext cx="4031604" cy="3023703"/>
          </a:xfrm>
          <a:prstGeom prst="rect">
            <a:avLst/>
          </a:prstGeom>
        </p:spPr>
      </p:pic>
    </p:spTree>
    <p:extLst>
      <p:ext uri="{BB962C8B-B14F-4D97-AF65-F5344CB8AC3E}">
        <p14:creationId xmlns="" xmlns:p14="http://schemas.microsoft.com/office/powerpoint/2010/main" val="2785023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496" y="1818690"/>
            <a:ext cx="3581400" cy="1754326"/>
          </a:xfrm>
          <a:prstGeom prst="rect">
            <a:avLst/>
          </a:prstGeom>
          <a:solidFill>
            <a:schemeClr val="bg1"/>
          </a:solidFill>
          <a:ln w="38100">
            <a:solidFill>
              <a:schemeClr val="bg1"/>
            </a:solidFill>
          </a:ln>
        </p:spPr>
        <p:txBody>
          <a:bodyPr wrap="square" rtlCol="0">
            <a:spAutoFit/>
          </a:bodyPr>
          <a:lstStyle/>
          <a:p>
            <a:r>
              <a:rPr lang="en-US" sz="1800" b="1" dirty="0" smtClean="0">
                <a:solidFill>
                  <a:srgbClr val="FF0000"/>
                </a:solidFill>
              </a:rPr>
              <a:t>EXPANSION TO 24 DISTRICTS:</a:t>
            </a:r>
          </a:p>
          <a:p>
            <a:endParaRPr lang="en-US" sz="1800" b="1" dirty="0" smtClean="0"/>
          </a:p>
          <a:p>
            <a:r>
              <a:rPr lang="en-US" sz="1800" b="1" dirty="0" smtClean="0">
                <a:solidFill>
                  <a:srgbClr val="FF0000"/>
                </a:solidFill>
              </a:rPr>
              <a:t>2010 </a:t>
            </a:r>
            <a:r>
              <a:rPr lang="en-US" sz="1800" b="1" dirty="0" smtClean="0"/>
              <a:t>24.366  BENEFICIARIES</a:t>
            </a:r>
          </a:p>
          <a:p>
            <a:endParaRPr lang="en-US" sz="1800" b="1" dirty="0" smtClean="0"/>
          </a:p>
          <a:p>
            <a:r>
              <a:rPr lang="en-US" sz="1800" b="1" dirty="0" smtClean="0"/>
              <a:t>Care Peru join the initiative in Ayacucho - PUMRI</a:t>
            </a:r>
            <a:endParaRPr lang="en-US" sz="1800" b="1" dirty="0"/>
          </a:p>
        </p:txBody>
      </p:sp>
      <p:sp>
        <p:nvSpPr>
          <p:cNvPr id="6" name="5 CuadroTexto"/>
          <p:cNvSpPr txBox="1"/>
          <p:nvPr/>
        </p:nvSpPr>
        <p:spPr>
          <a:xfrm>
            <a:off x="35496" y="179929"/>
            <a:ext cx="4752528" cy="584775"/>
          </a:xfrm>
          <a:prstGeom prst="rect">
            <a:avLst/>
          </a:prstGeom>
          <a:noFill/>
        </p:spPr>
        <p:txBody>
          <a:bodyPr wrap="square" rtlCol="0">
            <a:spAutoFit/>
          </a:bodyPr>
          <a:lstStyle/>
          <a:p>
            <a:r>
              <a:rPr lang="en-US" b="1" dirty="0" smtClean="0"/>
              <a:t> PERU: SCALING UP </a:t>
            </a:r>
            <a:endParaRPr lang="en-US" b="1" dirty="0"/>
          </a:p>
        </p:txBody>
      </p:sp>
      <p:sp>
        <p:nvSpPr>
          <p:cNvPr id="7" name="6 Rectángulo"/>
          <p:cNvSpPr/>
          <p:nvPr/>
        </p:nvSpPr>
        <p:spPr>
          <a:xfrm>
            <a:off x="-7664" y="908720"/>
            <a:ext cx="501171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2 Imagen" descr="mapa macris2.jpg"/>
          <p:cNvPicPr>
            <a:picLocks noChangeAspect="1"/>
          </p:cNvPicPr>
          <p:nvPr/>
        </p:nvPicPr>
        <p:blipFill>
          <a:blip r:embed="rId3" cstate="print"/>
          <a:stretch>
            <a:fillRect/>
          </a:stretch>
        </p:blipFill>
        <p:spPr>
          <a:xfrm>
            <a:off x="4283968" y="703350"/>
            <a:ext cx="4721384" cy="6110026"/>
          </a:xfrm>
          <a:prstGeom prst="rect">
            <a:avLst/>
          </a:prstGeom>
        </p:spPr>
      </p:pic>
      <p:sp>
        <p:nvSpPr>
          <p:cNvPr id="8" name="7 Rectángulo"/>
          <p:cNvSpPr/>
          <p:nvPr/>
        </p:nvSpPr>
        <p:spPr>
          <a:xfrm>
            <a:off x="305892" y="4041367"/>
            <a:ext cx="3618036" cy="176389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pitchFamily="34" charset="0"/>
                <a:cs typeface="Arial" pitchFamily="34" charset="0"/>
              </a:rPr>
              <a:t>SAME COMPONENTS:</a:t>
            </a:r>
          </a:p>
          <a:p>
            <a:pPr algn="ctr"/>
            <a:endParaRPr lang="es-ES" sz="1400" b="1" dirty="0">
              <a:solidFill>
                <a:schemeClr val="tx1"/>
              </a:solidFill>
              <a:latin typeface="Arial" pitchFamily="34" charset="0"/>
              <a:cs typeface="Arial" pitchFamily="34" charset="0"/>
            </a:endParaRPr>
          </a:p>
          <a:p>
            <a:pPr algn="ctr"/>
            <a:r>
              <a:rPr lang="es-ES" sz="1400" b="1" dirty="0" smtClean="0">
                <a:solidFill>
                  <a:schemeClr val="tx1"/>
                </a:solidFill>
                <a:latin typeface="Arial" pitchFamily="34" charset="0"/>
                <a:cs typeface="Arial" pitchFamily="34" charset="0"/>
              </a:rPr>
              <a:t>FINANCIAL EDUCATION +</a:t>
            </a:r>
          </a:p>
          <a:p>
            <a:pPr algn="ctr"/>
            <a:r>
              <a:rPr lang="es-ES" sz="1400" b="1" dirty="0" smtClean="0">
                <a:solidFill>
                  <a:schemeClr val="tx1"/>
                </a:solidFill>
                <a:latin typeface="Arial" pitchFamily="34" charset="0"/>
                <a:cs typeface="Arial" pitchFamily="34" charset="0"/>
              </a:rPr>
              <a:t>INCENTIVES+</a:t>
            </a:r>
          </a:p>
          <a:p>
            <a:pPr algn="ctr"/>
            <a:r>
              <a:rPr lang="es-ES" sz="1400" b="1" dirty="0" smtClean="0">
                <a:solidFill>
                  <a:schemeClr val="tx1"/>
                </a:solidFill>
                <a:latin typeface="Arial" pitchFamily="34" charset="0"/>
                <a:cs typeface="Arial" pitchFamily="34" charset="0"/>
              </a:rPr>
              <a:t>ASSITANCE OF FINANCIAL PROMOTERS</a:t>
            </a:r>
            <a:endParaRPr lang="en-US" sz="4400" b="1" dirty="0"/>
          </a:p>
        </p:txBody>
      </p:sp>
      <p:sp>
        <p:nvSpPr>
          <p:cNvPr id="4" name="3 CuadroTexto"/>
          <p:cNvSpPr txBox="1"/>
          <p:nvPr/>
        </p:nvSpPr>
        <p:spPr>
          <a:xfrm>
            <a:off x="251520" y="6381328"/>
            <a:ext cx="4032448" cy="369332"/>
          </a:xfrm>
          <a:prstGeom prst="rect">
            <a:avLst/>
          </a:prstGeom>
          <a:noFill/>
        </p:spPr>
        <p:txBody>
          <a:bodyPr wrap="square" rtlCol="0">
            <a:spAutoFit/>
          </a:bodyPr>
          <a:lstStyle/>
          <a:p>
            <a:r>
              <a:rPr lang="en-US" sz="1800" b="1" dirty="0" smtClean="0">
                <a:solidFill>
                  <a:srgbClr val="002060"/>
                </a:solidFill>
              </a:rPr>
              <a:t>JUNE 2010: BASELINE SURVEY</a:t>
            </a:r>
            <a:endParaRPr lang="en-US" sz="1800" b="1" dirty="0">
              <a:solidFill>
                <a:srgbClr val="002060"/>
              </a:solidFill>
            </a:endParaRPr>
          </a:p>
        </p:txBody>
      </p:sp>
    </p:spTree>
    <p:extLst>
      <p:ext uri="{BB962C8B-B14F-4D97-AF65-F5344CB8AC3E}">
        <p14:creationId xmlns="" xmlns:p14="http://schemas.microsoft.com/office/powerpoint/2010/main" val="2721550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7380" y="404664"/>
            <a:ext cx="8012899" cy="584775"/>
          </a:xfrm>
          <a:prstGeom prst="rect">
            <a:avLst/>
          </a:prstGeom>
        </p:spPr>
        <p:txBody>
          <a:bodyPr wrap="none">
            <a:spAutoFit/>
          </a:bodyPr>
          <a:lstStyle/>
          <a:p>
            <a:r>
              <a:rPr lang="en-US" b="1" dirty="0" smtClean="0"/>
              <a:t>ON GOING EXPERIENCES : COLOMBIA </a:t>
            </a:r>
            <a:endParaRPr lang="en-US" b="1" dirty="0"/>
          </a:p>
        </p:txBody>
      </p:sp>
      <p:sp>
        <p:nvSpPr>
          <p:cNvPr id="5" name="4 CuadroTexto"/>
          <p:cNvSpPr txBox="1"/>
          <p:nvPr/>
        </p:nvSpPr>
        <p:spPr>
          <a:xfrm>
            <a:off x="1403648" y="3841303"/>
            <a:ext cx="2016224" cy="307777"/>
          </a:xfrm>
          <a:prstGeom prst="rect">
            <a:avLst/>
          </a:prstGeom>
          <a:noFill/>
          <a:ln>
            <a:noFill/>
          </a:ln>
        </p:spPr>
        <p:txBody>
          <a:bodyPr wrap="square" rtlCol="0">
            <a:spAutoFit/>
          </a:bodyPr>
          <a:lstStyle/>
          <a:p>
            <a:r>
              <a:rPr lang="en-US" sz="1400" b="1" dirty="0" smtClean="0">
                <a:solidFill>
                  <a:srgbClr val="000066"/>
                </a:solidFill>
              </a:rPr>
              <a:t>ACTORS</a:t>
            </a:r>
            <a:r>
              <a:rPr lang="en-US" sz="1400" dirty="0" smtClean="0"/>
              <a:t> </a:t>
            </a:r>
            <a:endParaRPr lang="en-US" sz="1400" dirty="0"/>
          </a:p>
        </p:txBody>
      </p:sp>
      <p:sp>
        <p:nvSpPr>
          <p:cNvPr id="6" name="5 Abrir llave"/>
          <p:cNvSpPr/>
          <p:nvPr/>
        </p:nvSpPr>
        <p:spPr>
          <a:xfrm>
            <a:off x="-108520" y="4221088"/>
            <a:ext cx="648072" cy="1512168"/>
          </a:xfrm>
          <a:prstGeom prst="leftBrace">
            <a:avLst/>
          </a:prstGeom>
          <a:ln w="76200">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7" name="6 CuadroTexto"/>
          <p:cNvSpPr txBox="1"/>
          <p:nvPr/>
        </p:nvSpPr>
        <p:spPr>
          <a:xfrm>
            <a:off x="1007096" y="4276253"/>
            <a:ext cx="2952328" cy="1384995"/>
          </a:xfrm>
          <a:prstGeom prst="rect">
            <a:avLst/>
          </a:prstGeom>
          <a:noFill/>
        </p:spPr>
        <p:txBody>
          <a:bodyPr wrap="square" rtlCol="0">
            <a:spAutoFit/>
          </a:bodyPr>
          <a:lstStyle/>
          <a:p>
            <a:r>
              <a:rPr lang="en-US" sz="1400" b="1" dirty="0" smtClean="0"/>
              <a:t>BANCA DE LAS OPORTUNIDADES</a:t>
            </a:r>
          </a:p>
          <a:p>
            <a:r>
              <a:rPr lang="en-US" sz="1400" b="1" dirty="0" smtClean="0"/>
              <a:t>BANCO AGRARIO </a:t>
            </a:r>
          </a:p>
          <a:p>
            <a:r>
              <a:rPr lang="en-US" sz="1400" b="1" dirty="0" smtClean="0"/>
              <a:t>ACCIÓN SOCIAL</a:t>
            </a:r>
          </a:p>
          <a:p>
            <a:r>
              <a:rPr lang="en-US" sz="1400" b="1" dirty="0" smtClean="0"/>
              <a:t>DNP</a:t>
            </a:r>
          </a:p>
          <a:p>
            <a:r>
              <a:rPr lang="en-US" sz="1400" b="1" dirty="0" smtClean="0"/>
              <a:t>RED JUNTOS</a:t>
            </a:r>
            <a:endParaRPr lang="en-US" sz="1400" b="1" dirty="0"/>
          </a:p>
        </p:txBody>
      </p:sp>
      <p:sp>
        <p:nvSpPr>
          <p:cNvPr id="9" name="8 CuadroTexto"/>
          <p:cNvSpPr txBox="1"/>
          <p:nvPr/>
        </p:nvSpPr>
        <p:spPr>
          <a:xfrm rot="10800000" flipV="1">
            <a:off x="216387" y="5900791"/>
            <a:ext cx="1835332" cy="307777"/>
          </a:xfrm>
          <a:prstGeom prst="rect">
            <a:avLst/>
          </a:prstGeom>
          <a:noFill/>
        </p:spPr>
        <p:txBody>
          <a:bodyPr wrap="square" rtlCol="0">
            <a:spAutoFit/>
          </a:bodyPr>
          <a:lstStyle/>
          <a:p>
            <a:r>
              <a:rPr lang="en-US" sz="1400" b="1" dirty="0" smtClean="0"/>
              <a:t>EVALUATION </a:t>
            </a:r>
            <a:endParaRPr lang="en-US" sz="1400" b="1" dirty="0"/>
          </a:p>
        </p:txBody>
      </p:sp>
      <p:sp>
        <p:nvSpPr>
          <p:cNvPr id="10" name="9 CuadroTexto"/>
          <p:cNvSpPr txBox="1"/>
          <p:nvPr/>
        </p:nvSpPr>
        <p:spPr>
          <a:xfrm>
            <a:off x="72371" y="1475492"/>
            <a:ext cx="5795773" cy="369332"/>
          </a:xfrm>
          <a:prstGeom prst="rect">
            <a:avLst/>
          </a:prstGeom>
          <a:noFill/>
        </p:spPr>
        <p:txBody>
          <a:bodyPr wrap="square" rtlCol="0">
            <a:spAutoFit/>
          </a:bodyPr>
          <a:lstStyle/>
          <a:p>
            <a:pPr marL="228600" indent="-228600">
              <a:buAutoNum type="arabicPlain" startAt="2010"/>
            </a:pPr>
            <a:r>
              <a:rPr lang="en-US" sz="1200" b="1" dirty="0" smtClean="0"/>
              <a:t>        12 Districts  </a:t>
            </a:r>
            <a:r>
              <a:rPr lang="en-US" sz="1600" b="1" dirty="0" smtClean="0"/>
              <a:t>(58 434 Beneficiaries</a:t>
            </a:r>
            <a:r>
              <a:rPr lang="en-US" sz="1800" b="1" dirty="0" smtClean="0"/>
              <a:t>)</a:t>
            </a:r>
            <a:endParaRPr lang="en-US" sz="1800" b="1" dirty="0"/>
          </a:p>
        </p:txBody>
      </p:sp>
      <p:sp>
        <p:nvSpPr>
          <p:cNvPr id="11" name="10 CuadroTexto"/>
          <p:cNvSpPr txBox="1"/>
          <p:nvPr/>
        </p:nvSpPr>
        <p:spPr>
          <a:xfrm>
            <a:off x="2518901" y="5805264"/>
            <a:ext cx="3456384" cy="523220"/>
          </a:xfrm>
          <a:prstGeom prst="rect">
            <a:avLst/>
          </a:prstGeom>
          <a:noFill/>
        </p:spPr>
        <p:txBody>
          <a:bodyPr wrap="square" rtlCol="0">
            <a:spAutoFit/>
          </a:bodyPr>
          <a:lstStyle/>
          <a:p>
            <a:pPr algn="ctr"/>
            <a:r>
              <a:rPr lang="en-US" sz="1400" b="1" dirty="0" smtClean="0">
                <a:solidFill>
                  <a:srgbClr val="FF0000"/>
                </a:solidFill>
              </a:rPr>
              <a:t>“UN AÑO AHORRANDO”</a:t>
            </a:r>
            <a:br>
              <a:rPr lang="en-US" sz="1400" b="1" dirty="0" smtClean="0">
                <a:solidFill>
                  <a:srgbClr val="FF0000"/>
                </a:solidFill>
              </a:rPr>
            </a:br>
            <a:r>
              <a:rPr lang="en-US" sz="1400" b="1" dirty="0" smtClean="0"/>
              <a:t>(August 2011)</a:t>
            </a:r>
            <a:endParaRPr lang="en-US" sz="1400" b="1" dirty="0"/>
          </a:p>
        </p:txBody>
      </p:sp>
      <p:sp>
        <p:nvSpPr>
          <p:cNvPr id="12" name="11 Flecha derecha"/>
          <p:cNvSpPr/>
          <p:nvPr/>
        </p:nvSpPr>
        <p:spPr>
          <a:xfrm>
            <a:off x="1960585" y="5820233"/>
            <a:ext cx="846348" cy="4153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pic>
        <p:nvPicPr>
          <p:cNvPr id="13" name="12 Imagen" descr="FA-San Andres 4-5 Abr-06 058.jpg"/>
          <p:cNvPicPr>
            <a:picLocks noChangeAspect="1"/>
          </p:cNvPicPr>
          <p:nvPr/>
        </p:nvPicPr>
        <p:blipFill>
          <a:blip r:embed="rId3" cstate="print"/>
          <a:stretch>
            <a:fillRect/>
          </a:stretch>
        </p:blipFill>
        <p:spPr>
          <a:xfrm>
            <a:off x="3923928" y="1700808"/>
            <a:ext cx="5184576" cy="3456384"/>
          </a:xfrm>
          <a:prstGeom prst="rect">
            <a:avLst/>
          </a:prstGeom>
        </p:spPr>
      </p:pic>
      <p:sp>
        <p:nvSpPr>
          <p:cNvPr id="2" name="1 CuadroTexto"/>
          <p:cNvSpPr txBox="1"/>
          <p:nvPr/>
        </p:nvSpPr>
        <p:spPr>
          <a:xfrm>
            <a:off x="215516" y="2276872"/>
            <a:ext cx="3564396" cy="1115690"/>
          </a:xfrm>
          <a:prstGeom prst="rect">
            <a:avLst/>
          </a:prstGeom>
          <a:noFill/>
        </p:spPr>
        <p:txBody>
          <a:bodyPr wrap="square" rtlCol="0">
            <a:spAutoFit/>
          </a:bodyPr>
          <a:lstStyle/>
          <a:p>
            <a:pPr marL="228600" indent="-228600">
              <a:buAutoNum type="arabicPlain" startAt="3"/>
            </a:pPr>
            <a:r>
              <a:rPr lang="en-US" sz="1400" b="1" dirty="0" smtClean="0">
                <a:solidFill>
                  <a:srgbClr val="FF0000"/>
                </a:solidFill>
              </a:rPr>
              <a:t>Different </a:t>
            </a:r>
            <a:r>
              <a:rPr lang="en-US" sz="1400" b="1" dirty="0">
                <a:solidFill>
                  <a:srgbClr val="FF0000"/>
                </a:solidFill>
              </a:rPr>
              <a:t>interventions</a:t>
            </a:r>
            <a:r>
              <a:rPr lang="en-US" sz="1400" b="1" dirty="0" smtClean="0">
                <a:solidFill>
                  <a:srgbClr val="FF0000"/>
                </a:solidFill>
              </a:rPr>
              <a:t>:</a:t>
            </a:r>
          </a:p>
          <a:p>
            <a:endParaRPr lang="en-US" sz="1050" b="1" dirty="0"/>
          </a:p>
          <a:p>
            <a:r>
              <a:rPr lang="en-US" sz="1400" b="1" dirty="0" smtClean="0"/>
              <a:t>-</a:t>
            </a:r>
            <a:r>
              <a:rPr lang="en-US" sz="1400" b="1" dirty="0"/>
              <a:t>Account</a:t>
            </a:r>
          </a:p>
          <a:p>
            <a:r>
              <a:rPr lang="en-US" sz="1400" b="1" dirty="0" smtClean="0"/>
              <a:t>-</a:t>
            </a:r>
            <a:r>
              <a:rPr lang="en-US" sz="1400" b="1" dirty="0"/>
              <a:t>Financial Education</a:t>
            </a:r>
          </a:p>
          <a:p>
            <a:r>
              <a:rPr lang="en-US" sz="1400" b="1" dirty="0" smtClean="0"/>
              <a:t>-</a:t>
            </a:r>
            <a:r>
              <a:rPr lang="en-US" sz="1400" b="1" dirty="0"/>
              <a:t>incentive : “MULTIPLICA TU </a:t>
            </a:r>
            <a:r>
              <a:rPr lang="en-US" sz="1400" b="1" dirty="0" smtClean="0"/>
              <a:t>SALDO”</a:t>
            </a:r>
            <a:endParaRPr lang="en-US" sz="1400" b="1" dirty="0"/>
          </a:p>
        </p:txBody>
      </p:sp>
      <p:sp>
        <p:nvSpPr>
          <p:cNvPr id="3" name="2 CuadroTexto"/>
          <p:cNvSpPr txBox="1"/>
          <p:nvPr/>
        </p:nvSpPr>
        <p:spPr>
          <a:xfrm>
            <a:off x="179512" y="6453336"/>
            <a:ext cx="3096344" cy="338554"/>
          </a:xfrm>
          <a:prstGeom prst="rect">
            <a:avLst/>
          </a:prstGeom>
          <a:noFill/>
        </p:spPr>
        <p:txBody>
          <a:bodyPr wrap="square" rtlCol="0">
            <a:spAutoFit/>
          </a:bodyPr>
          <a:lstStyle/>
          <a:p>
            <a:r>
              <a:rPr lang="en-US" sz="1600" b="1" dirty="0" smtClean="0">
                <a:solidFill>
                  <a:srgbClr val="002060"/>
                </a:solidFill>
              </a:rPr>
              <a:t>August 2010</a:t>
            </a:r>
            <a:endParaRPr lang="en-US" sz="1600" b="1" dirty="0">
              <a:solidFill>
                <a:srgbClr val="002060"/>
              </a:solidFill>
            </a:endParaRPr>
          </a:p>
        </p:txBody>
      </p:sp>
      <p:sp>
        <p:nvSpPr>
          <p:cNvPr id="14" name="13 Flecha derecha"/>
          <p:cNvSpPr/>
          <p:nvPr/>
        </p:nvSpPr>
        <p:spPr>
          <a:xfrm>
            <a:off x="1925452" y="6381328"/>
            <a:ext cx="846348" cy="4153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5" name="14 CuadroTexto"/>
          <p:cNvSpPr txBox="1"/>
          <p:nvPr/>
        </p:nvSpPr>
        <p:spPr>
          <a:xfrm>
            <a:off x="3203848" y="6402814"/>
            <a:ext cx="1800200" cy="338554"/>
          </a:xfrm>
          <a:prstGeom prst="rect">
            <a:avLst/>
          </a:prstGeom>
          <a:noFill/>
        </p:spPr>
        <p:txBody>
          <a:bodyPr wrap="square" rtlCol="0">
            <a:spAutoFit/>
          </a:bodyPr>
          <a:lstStyle/>
          <a:p>
            <a:r>
              <a:rPr lang="en-US" sz="1600" b="1" dirty="0" smtClean="0">
                <a:solidFill>
                  <a:srgbClr val="002060"/>
                </a:solidFill>
              </a:rPr>
              <a:t>Baseline Survey</a:t>
            </a:r>
            <a:endParaRPr lang="en-US" sz="1600" b="1" dirty="0">
              <a:solidFill>
                <a:srgbClr val="002060"/>
              </a:solidFill>
            </a:endParaRPr>
          </a:p>
        </p:txBody>
      </p:sp>
    </p:spTree>
    <p:extLst>
      <p:ext uri="{BB962C8B-B14F-4D97-AF65-F5344CB8AC3E}">
        <p14:creationId xmlns="" xmlns:p14="http://schemas.microsoft.com/office/powerpoint/2010/main" val="547677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1143000"/>
          </a:xfrm>
        </p:spPr>
        <p:txBody>
          <a:bodyPr/>
          <a:lstStyle/>
          <a:p>
            <a:pPr algn="l"/>
            <a:r>
              <a:rPr lang="en-US" sz="3200" b="1" dirty="0" smtClean="0">
                <a:latin typeface="Big Caslon" charset="0"/>
              </a:rPr>
              <a:t>COLOMBIA: PRELIMINARY RESULTS  </a:t>
            </a:r>
            <a:endParaRPr lang="es-ES" sz="3200" b="1" dirty="0" smtClean="0">
              <a:latin typeface="Big Caslon" charset="0"/>
            </a:endParaRPr>
          </a:p>
        </p:txBody>
      </p:sp>
      <p:graphicFrame>
        <p:nvGraphicFramePr>
          <p:cNvPr id="9" name="1 Gráfico"/>
          <p:cNvGraphicFramePr>
            <a:graphicFrameLocks/>
          </p:cNvGraphicFramePr>
          <p:nvPr>
            <p:extLst>
              <p:ext uri="{D42A27DB-BD31-4B8C-83A1-F6EECF244321}">
                <p14:modId xmlns="" xmlns:p14="http://schemas.microsoft.com/office/powerpoint/2010/main" val="1370550153"/>
              </p:ext>
            </p:extLst>
          </p:nvPr>
        </p:nvGraphicFramePr>
        <p:xfrm>
          <a:off x="539552" y="1556792"/>
          <a:ext cx="828092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3" name="2 Rectángulo"/>
          <p:cNvSpPr/>
          <p:nvPr/>
        </p:nvSpPr>
        <p:spPr>
          <a:xfrm>
            <a:off x="755576" y="6237312"/>
            <a:ext cx="216024" cy="14401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Rectángulo"/>
          <p:cNvSpPr/>
          <p:nvPr/>
        </p:nvSpPr>
        <p:spPr>
          <a:xfrm>
            <a:off x="755576" y="6525344"/>
            <a:ext cx="216024" cy="14401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CuadroTexto"/>
          <p:cNvSpPr txBox="1"/>
          <p:nvPr/>
        </p:nvSpPr>
        <p:spPr>
          <a:xfrm>
            <a:off x="971600" y="6156593"/>
            <a:ext cx="6192688" cy="584775"/>
          </a:xfrm>
          <a:prstGeom prst="rect">
            <a:avLst/>
          </a:prstGeom>
          <a:noFill/>
        </p:spPr>
        <p:txBody>
          <a:bodyPr wrap="square" rtlCol="0">
            <a:spAutoFit/>
          </a:bodyPr>
          <a:lstStyle/>
          <a:p>
            <a:r>
              <a:rPr lang="en-US" sz="1600" dirty="0" smtClean="0">
                <a:latin typeface="Calibri" pitchFamily="34" charset="0"/>
                <a:cs typeface="Calibri" pitchFamily="34" charset="0"/>
              </a:rPr>
              <a:t>Before Intervention</a:t>
            </a:r>
          </a:p>
          <a:p>
            <a:r>
              <a:rPr lang="en-US" sz="1600" dirty="0" smtClean="0">
                <a:latin typeface="Calibri" pitchFamily="34" charset="0"/>
                <a:cs typeface="Calibri" pitchFamily="34" charset="0"/>
              </a:rPr>
              <a:t>After Intervention</a:t>
            </a:r>
            <a:endParaRPr lang="en-US" sz="1600" dirty="0">
              <a:latin typeface="Calibri" pitchFamily="34" charset="0"/>
              <a:cs typeface="Calibri" pitchFamily="34" charset="0"/>
            </a:endParaRPr>
          </a:p>
        </p:txBody>
      </p:sp>
    </p:spTree>
    <p:extLst>
      <p:ext uri="{BB962C8B-B14F-4D97-AF65-F5344CB8AC3E}">
        <p14:creationId xmlns="" xmlns:p14="http://schemas.microsoft.com/office/powerpoint/2010/main" val="975613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88640"/>
            <a:ext cx="7128792" cy="584775"/>
          </a:xfrm>
          <a:prstGeom prst="rect">
            <a:avLst/>
          </a:prstGeom>
          <a:noFill/>
        </p:spPr>
        <p:txBody>
          <a:bodyPr wrap="square" rtlCol="0">
            <a:spAutoFit/>
          </a:bodyPr>
          <a:lstStyle/>
          <a:p>
            <a:r>
              <a:rPr lang="en-US" b="1" dirty="0" smtClean="0"/>
              <a:t>ONGOING EXPERIENCES: CHILE</a:t>
            </a:r>
            <a:endParaRPr lang="en-US" b="1" dirty="0"/>
          </a:p>
        </p:txBody>
      </p:sp>
      <p:sp>
        <p:nvSpPr>
          <p:cNvPr id="6" name="5 CuadroTexto"/>
          <p:cNvSpPr txBox="1"/>
          <p:nvPr/>
        </p:nvSpPr>
        <p:spPr>
          <a:xfrm>
            <a:off x="3635896" y="1343089"/>
            <a:ext cx="2016224" cy="400110"/>
          </a:xfrm>
          <a:prstGeom prst="rect">
            <a:avLst/>
          </a:prstGeom>
          <a:noFill/>
          <a:ln>
            <a:noFill/>
          </a:ln>
        </p:spPr>
        <p:txBody>
          <a:bodyPr wrap="square" rtlCol="0">
            <a:spAutoFit/>
          </a:bodyPr>
          <a:lstStyle/>
          <a:p>
            <a:r>
              <a:rPr lang="en-US" sz="2000" b="1" dirty="0" smtClean="0">
                <a:solidFill>
                  <a:srgbClr val="000066"/>
                </a:solidFill>
              </a:rPr>
              <a:t>ACTORS</a:t>
            </a:r>
            <a:r>
              <a:rPr lang="en-US" sz="2000" dirty="0" smtClean="0"/>
              <a:t> </a:t>
            </a:r>
            <a:endParaRPr lang="en-US" sz="2000" dirty="0"/>
          </a:p>
        </p:txBody>
      </p:sp>
      <p:sp>
        <p:nvSpPr>
          <p:cNvPr id="7" name="6 Abrir llave"/>
          <p:cNvSpPr/>
          <p:nvPr/>
        </p:nvSpPr>
        <p:spPr>
          <a:xfrm>
            <a:off x="2771800" y="1819269"/>
            <a:ext cx="720080" cy="1878018"/>
          </a:xfrm>
          <a:prstGeom prst="leftBrace">
            <a:avLst/>
          </a:prstGeom>
          <a:ln w="76200">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8" name="7 CuadroTexto"/>
          <p:cNvSpPr txBox="1"/>
          <p:nvPr/>
        </p:nvSpPr>
        <p:spPr>
          <a:xfrm>
            <a:off x="3635896" y="1758295"/>
            <a:ext cx="4104456" cy="1938992"/>
          </a:xfrm>
          <a:prstGeom prst="rect">
            <a:avLst/>
          </a:prstGeom>
          <a:noFill/>
        </p:spPr>
        <p:txBody>
          <a:bodyPr wrap="square" rtlCol="0">
            <a:spAutoFit/>
          </a:bodyPr>
          <a:lstStyle/>
          <a:p>
            <a:r>
              <a:rPr lang="es-ES" sz="2000" dirty="0" smtClean="0"/>
              <a:t>FOSIS</a:t>
            </a:r>
          </a:p>
          <a:p>
            <a:r>
              <a:rPr lang="es-ES" sz="2000" dirty="0" smtClean="0"/>
              <a:t>MIDEPLAN</a:t>
            </a:r>
          </a:p>
          <a:p>
            <a:r>
              <a:rPr lang="es-ES" sz="2000" dirty="0" smtClean="0"/>
              <a:t>Programa Puente </a:t>
            </a:r>
          </a:p>
          <a:p>
            <a:r>
              <a:rPr lang="es-ES" sz="2000" dirty="0" smtClean="0"/>
              <a:t>Banco Estado </a:t>
            </a:r>
          </a:p>
          <a:p>
            <a:r>
              <a:rPr lang="es-ES" sz="2000" dirty="0" smtClean="0"/>
              <a:t>Universidad de Chile</a:t>
            </a:r>
          </a:p>
          <a:p>
            <a:r>
              <a:rPr lang="es-ES" sz="2000" dirty="0" smtClean="0"/>
              <a:t>J-PAL </a:t>
            </a:r>
            <a:endParaRPr lang="es-ES" sz="2000" dirty="0"/>
          </a:p>
        </p:txBody>
      </p:sp>
      <p:sp>
        <p:nvSpPr>
          <p:cNvPr id="9" name="8 CuadroTexto"/>
          <p:cNvSpPr txBox="1"/>
          <p:nvPr/>
        </p:nvSpPr>
        <p:spPr>
          <a:xfrm>
            <a:off x="2843808" y="3924876"/>
            <a:ext cx="5374501" cy="1915909"/>
          </a:xfrm>
          <a:prstGeom prst="rect">
            <a:avLst/>
          </a:prstGeom>
          <a:noFill/>
        </p:spPr>
        <p:txBody>
          <a:bodyPr wrap="square" rtlCol="0">
            <a:spAutoFit/>
          </a:bodyPr>
          <a:lstStyle/>
          <a:p>
            <a:r>
              <a:rPr lang="en-US" sz="1200" b="1" dirty="0" smtClean="0">
                <a:solidFill>
                  <a:srgbClr val="FF0000"/>
                </a:solidFill>
              </a:rPr>
              <a:t>Pre </a:t>
            </a:r>
            <a:r>
              <a:rPr lang="en-US" sz="1200" b="1" dirty="0">
                <a:solidFill>
                  <a:srgbClr val="FF0000"/>
                </a:solidFill>
              </a:rPr>
              <a:t>P</a:t>
            </a:r>
            <a:r>
              <a:rPr lang="en-US" sz="1200" b="1" dirty="0" smtClean="0">
                <a:solidFill>
                  <a:srgbClr val="FF0000"/>
                </a:solidFill>
              </a:rPr>
              <a:t>ilot  in Cerro </a:t>
            </a:r>
            <a:r>
              <a:rPr lang="en-US" sz="1200" b="1" dirty="0" err="1" smtClean="0">
                <a:solidFill>
                  <a:srgbClr val="FF0000"/>
                </a:solidFill>
              </a:rPr>
              <a:t>Navia</a:t>
            </a:r>
            <a:r>
              <a:rPr lang="en-US" sz="1200" b="1" dirty="0" smtClean="0">
                <a:solidFill>
                  <a:srgbClr val="FF0000"/>
                </a:solidFill>
              </a:rPr>
              <a:t>  </a:t>
            </a:r>
          </a:p>
          <a:p>
            <a:endParaRPr lang="en-US" sz="1200" b="1" dirty="0" smtClean="0">
              <a:solidFill>
                <a:srgbClr val="FF0000"/>
              </a:solidFill>
            </a:endParaRPr>
          </a:p>
          <a:p>
            <a:r>
              <a:rPr lang="en-US" sz="1200" b="1" dirty="0" smtClean="0">
                <a:solidFill>
                  <a:srgbClr val="FF0000"/>
                </a:solidFill>
              </a:rPr>
              <a:t>Invitation Letter  to  </a:t>
            </a:r>
            <a:r>
              <a:rPr lang="en-US" sz="1200" b="1" dirty="0" err="1" smtClean="0">
                <a:solidFill>
                  <a:srgbClr val="FF0000"/>
                </a:solidFill>
              </a:rPr>
              <a:t>Programa</a:t>
            </a:r>
            <a:r>
              <a:rPr lang="en-US" sz="1200" b="1" dirty="0" smtClean="0">
                <a:solidFill>
                  <a:srgbClr val="FF0000"/>
                </a:solidFill>
              </a:rPr>
              <a:t> Puente Families to participate in this pre pilot</a:t>
            </a:r>
          </a:p>
          <a:p>
            <a:endParaRPr lang="en-US" sz="1050" b="1" dirty="0" smtClean="0">
              <a:solidFill>
                <a:srgbClr val="FF0000"/>
              </a:solidFill>
            </a:endParaRPr>
          </a:p>
          <a:p>
            <a:r>
              <a:rPr lang="en-US" sz="1400" b="1" dirty="0" smtClean="0"/>
              <a:t>90 beneficiaries applied. </a:t>
            </a:r>
            <a:r>
              <a:rPr lang="en-US" sz="1400" b="1" dirty="0"/>
              <a:t>But only 73 were eligible </a:t>
            </a:r>
            <a:r>
              <a:rPr lang="en-US" sz="1400" b="1" dirty="0" smtClean="0"/>
              <a:t>for opening their </a:t>
            </a:r>
            <a:r>
              <a:rPr lang="en-US" sz="1400" b="1" dirty="0"/>
              <a:t>accounts </a:t>
            </a:r>
            <a:r>
              <a:rPr lang="en-US" sz="1400" b="1" dirty="0" smtClean="0"/>
              <a:t>at </a:t>
            </a:r>
            <a:r>
              <a:rPr lang="en-US" sz="1400" b="1" dirty="0" err="1" smtClean="0"/>
              <a:t>Banco</a:t>
            </a:r>
            <a:r>
              <a:rPr lang="en-US" sz="1400" b="1" dirty="0" smtClean="0"/>
              <a:t> Estado </a:t>
            </a:r>
            <a:endParaRPr lang="en-US" sz="1400" b="1" dirty="0"/>
          </a:p>
          <a:p>
            <a:endParaRPr lang="en-US" sz="1400" b="1" dirty="0"/>
          </a:p>
          <a:p>
            <a:r>
              <a:rPr lang="en-US" sz="1800" b="1" dirty="0" smtClean="0"/>
              <a:t>There </a:t>
            </a:r>
            <a:r>
              <a:rPr lang="en-US" sz="1800" b="1" dirty="0"/>
              <a:t>was a 92% take up</a:t>
            </a:r>
          </a:p>
        </p:txBody>
      </p:sp>
      <p:sp>
        <p:nvSpPr>
          <p:cNvPr id="12" name="11 CuadroTexto"/>
          <p:cNvSpPr txBox="1"/>
          <p:nvPr/>
        </p:nvSpPr>
        <p:spPr>
          <a:xfrm>
            <a:off x="2915816" y="6093296"/>
            <a:ext cx="4968552" cy="307777"/>
          </a:xfrm>
          <a:prstGeom prst="rect">
            <a:avLst/>
          </a:prstGeom>
          <a:noFill/>
        </p:spPr>
        <p:txBody>
          <a:bodyPr wrap="square" rtlCol="0">
            <a:spAutoFit/>
          </a:bodyPr>
          <a:lstStyle/>
          <a:p>
            <a:r>
              <a:rPr lang="en-US" sz="1400" b="1" dirty="0" smtClean="0">
                <a:solidFill>
                  <a:srgbClr val="002060"/>
                </a:solidFill>
              </a:rPr>
              <a:t>PILOT WILL  BEGIN SOON… </a:t>
            </a:r>
            <a:endParaRPr lang="en-US" sz="1400" b="1" dirty="0">
              <a:solidFill>
                <a:srgbClr val="002060"/>
              </a:solidFill>
            </a:endParaRPr>
          </a:p>
        </p:txBody>
      </p:sp>
      <p:pic>
        <p:nvPicPr>
          <p:cNvPr id="2" name="1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598" y="1654083"/>
            <a:ext cx="2612099" cy="5090431"/>
          </a:xfrm>
          <a:prstGeom prst="rect">
            <a:avLst/>
          </a:prstGeom>
        </p:spPr>
      </p:pic>
      <p:sp>
        <p:nvSpPr>
          <p:cNvPr id="3" name="2 Flecha derecha"/>
          <p:cNvSpPr/>
          <p:nvPr/>
        </p:nvSpPr>
        <p:spPr>
          <a:xfrm>
            <a:off x="4499992" y="3448745"/>
            <a:ext cx="1368152" cy="196279"/>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3" name="12 CuadroTexto"/>
          <p:cNvSpPr txBox="1"/>
          <p:nvPr/>
        </p:nvSpPr>
        <p:spPr>
          <a:xfrm>
            <a:off x="6084168" y="3409255"/>
            <a:ext cx="3312368" cy="307777"/>
          </a:xfrm>
          <a:prstGeom prst="rect">
            <a:avLst/>
          </a:prstGeom>
          <a:noFill/>
        </p:spPr>
        <p:txBody>
          <a:bodyPr wrap="square" rtlCol="0">
            <a:spAutoFit/>
          </a:bodyPr>
          <a:lstStyle/>
          <a:p>
            <a:r>
              <a:rPr lang="en-US" sz="1400" b="1" dirty="0" smtClean="0">
                <a:solidFill>
                  <a:srgbClr val="002060"/>
                </a:solidFill>
              </a:rPr>
              <a:t>Evaluation &amp; Base Line Design</a:t>
            </a:r>
            <a:endParaRPr lang="en-US" sz="1400" b="1" dirty="0">
              <a:solidFill>
                <a:srgbClr val="002060"/>
              </a:solidFill>
            </a:endParaRPr>
          </a:p>
        </p:txBody>
      </p:sp>
    </p:spTree>
    <p:extLst>
      <p:ext uri="{BB962C8B-B14F-4D97-AF65-F5344CB8AC3E}">
        <p14:creationId xmlns="" xmlns:p14="http://schemas.microsoft.com/office/powerpoint/2010/main" val="588035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a:r>
              <a:rPr lang="en-US" sz="3200" b="1" dirty="0" smtClean="0">
                <a:latin typeface="Big Caslon" charset="0"/>
              </a:rPr>
              <a:t>IN </a:t>
            </a:r>
            <a:r>
              <a:rPr lang="en-US" sz="3600" b="1" dirty="0" smtClean="0">
                <a:latin typeface="Big Caslon" charset="0"/>
              </a:rPr>
              <a:t>CLOSING</a:t>
            </a:r>
            <a:r>
              <a:rPr lang="en-US" sz="3200" b="1" dirty="0" smtClean="0">
                <a:latin typeface="Big Caslon" charset="0"/>
              </a:rPr>
              <a:t>…</a:t>
            </a:r>
          </a:p>
        </p:txBody>
      </p:sp>
      <p:sp>
        <p:nvSpPr>
          <p:cNvPr id="23555" name="Rectangle 3"/>
          <p:cNvSpPr>
            <a:spLocks noGrp="1" noChangeArrowheads="1"/>
          </p:cNvSpPr>
          <p:nvPr>
            <p:ph type="body" idx="1"/>
          </p:nvPr>
        </p:nvSpPr>
        <p:spPr>
          <a:xfrm>
            <a:off x="302840" y="1340768"/>
            <a:ext cx="8229600" cy="4525963"/>
          </a:xfrm>
        </p:spPr>
        <p:txBody>
          <a:bodyPr/>
          <a:lstStyle/>
          <a:p>
            <a:pPr marL="0" indent="0">
              <a:buNone/>
            </a:pPr>
            <a:r>
              <a:rPr lang="en-US" sz="1600" b="1" dirty="0" smtClean="0">
                <a:solidFill>
                  <a:srgbClr val="002060"/>
                </a:solidFill>
                <a:latin typeface="Big Caslon" charset="0"/>
              </a:rPr>
              <a:t>CCT recipients use the accounts:  They do save. </a:t>
            </a:r>
            <a:br>
              <a:rPr lang="en-US" sz="1600" b="1" dirty="0" smtClean="0">
                <a:solidFill>
                  <a:srgbClr val="002060"/>
                </a:solidFill>
                <a:latin typeface="Big Caslon" charset="0"/>
              </a:rPr>
            </a:br>
            <a:endParaRPr lang="en-US" sz="1600" b="1" dirty="0" smtClean="0">
              <a:solidFill>
                <a:srgbClr val="002060"/>
              </a:solidFill>
              <a:latin typeface="Big Caslon" charset="0"/>
            </a:endParaRPr>
          </a:p>
          <a:p>
            <a:pPr marL="0" indent="0">
              <a:buNone/>
            </a:pPr>
            <a:r>
              <a:rPr lang="en-US" sz="1600" b="1" dirty="0" smtClean="0">
                <a:solidFill>
                  <a:srgbClr val="002060"/>
                </a:solidFill>
                <a:latin typeface="Big Caslon" charset="0"/>
              </a:rPr>
              <a:t>Multiple and complementary uses for the account are valued:</a:t>
            </a:r>
          </a:p>
          <a:p>
            <a:pPr marL="0" indent="0">
              <a:buNone/>
            </a:pPr>
            <a:r>
              <a:rPr lang="en-US" sz="1600" b="1" dirty="0" smtClean="0">
                <a:solidFill>
                  <a:srgbClr val="002060"/>
                </a:solidFill>
                <a:latin typeface="Big Caslon" charset="0"/>
              </a:rPr>
              <a:t>	-Transactional device</a:t>
            </a:r>
          </a:p>
          <a:p>
            <a:pPr marL="0" indent="0">
              <a:buNone/>
            </a:pPr>
            <a:r>
              <a:rPr lang="en-US" sz="1600" b="1" dirty="0" smtClean="0">
                <a:solidFill>
                  <a:srgbClr val="002060"/>
                </a:solidFill>
                <a:latin typeface="Big Caslon" charset="0"/>
              </a:rPr>
              <a:t>	-Reduces time required to obtain transfer</a:t>
            </a:r>
          </a:p>
          <a:p>
            <a:pPr marL="0" indent="0">
              <a:buNone/>
            </a:pPr>
            <a:r>
              <a:rPr lang="en-US" sz="1600" b="1" dirty="0" smtClean="0">
                <a:solidFill>
                  <a:srgbClr val="002060"/>
                </a:solidFill>
                <a:latin typeface="Big Caslon" charset="0"/>
              </a:rPr>
              <a:t>	-Allows the use of resources in different time periods </a:t>
            </a:r>
            <a:br>
              <a:rPr lang="en-US" sz="1600" b="1" dirty="0" smtClean="0">
                <a:solidFill>
                  <a:srgbClr val="002060"/>
                </a:solidFill>
                <a:latin typeface="Big Caslon" charset="0"/>
              </a:rPr>
            </a:br>
            <a:endParaRPr lang="en-US" sz="1600" b="1" dirty="0" smtClean="0">
              <a:solidFill>
                <a:srgbClr val="002060"/>
              </a:solidFill>
              <a:latin typeface="Big Caslon" charset="0"/>
            </a:endParaRPr>
          </a:p>
          <a:p>
            <a:pPr marL="0" indent="0">
              <a:buNone/>
            </a:pPr>
            <a:r>
              <a:rPr lang="en-US" sz="1600" b="1" dirty="0" smtClean="0">
                <a:solidFill>
                  <a:srgbClr val="002060"/>
                </a:solidFill>
                <a:latin typeface="Big Caslon" charset="0"/>
              </a:rPr>
              <a:t>Formal financial savings help vulnerability reductions amongst the poor</a:t>
            </a:r>
          </a:p>
          <a:p>
            <a:pPr marL="0" indent="0">
              <a:buNone/>
            </a:pPr>
            <a:endParaRPr lang="en-US" sz="1800" dirty="0" smtClean="0">
              <a:latin typeface="Big Caslon" charset="0"/>
            </a:endParaRPr>
          </a:p>
          <a:p>
            <a:pPr marL="0" indent="0">
              <a:buNone/>
            </a:pPr>
            <a:r>
              <a:rPr lang="en-US" sz="1800" b="1" dirty="0" smtClean="0">
                <a:latin typeface="Big Caslon" charset="0"/>
              </a:rPr>
              <a:t>BUT ….</a:t>
            </a:r>
          </a:p>
          <a:p>
            <a:pPr>
              <a:buClr>
                <a:srgbClr val="FF0000"/>
              </a:buClr>
              <a:buFont typeface="Wingdings" pitchFamily="2" charset="2"/>
              <a:buChar char="Ø"/>
            </a:pPr>
            <a:r>
              <a:rPr lang="en-US" sz="1600" b="1" dirty="0" smtClean="0">
                <a:solidFill>
                  <a:srgbClr val="002060"/>
                </a:solidFill>
                <a:latin typeface="Big Caslon" charset="0"/>
              </a:rPr>
              <a:t>CCT Programs must be aligned with the “savings” idea.</a:t>
            </a:r>
            <a:endParaRPr lang="en-US" sz="1600" b="1" dirty="0">
              <a:solidFill>
                <a:srgbClr val="002060"/>
              </a:solidFill>
              <a:latin typeface="Big Caslon" charset="0"/>
            </a:endParaRPr>
          </a:p>
          <a:p>
            <a:pPr>
              <a:buClr>
                <a:srgbClr val="FF0000"/>
              </a:buClr>
              <a:buFont typeface="Wingdings" pitchFamily="2" charset="2"/>
              <a:buChar char="Ø"/>
            </a:pPr>
            <a:r>
              <a:rPr lang="en-US" sz="1600" b="1" dirty="0" smtClean="0">
                <a:solidFill>
                  <a:srgbClr val="002060"/>
                </a:solidFill>
                <a:latin typeface="Big Caslon" charset="0"/>
              </a:rPr>
              <a:t>Banks have to supply adequate products (cost, characteristics),  give information, offer complementary products and facilitate their use (</a:t>
            </a:r>
            <a:r>
              <a:rPr lang="en-US" sz="1600" b="1" dirty="0" err="1" smtClean="0">
                <a:solidFill>
                  <a:srgbClr val="002060"/>
                </a:solidFill>
                <a:latin typeface="Big Caslon" charset="0"/>
              </a:rPr>
              <a:t>ATMa</a:t>
            </a:r>
            <a:r>
              <a:rPr lang="en-US" sz="1600" b="1" dirty="0" smtClean="0">
                <a:solidFill>
                  <a:srgbClr val="002060"/>
                </a:solidFill>
                <a:latin typeface="Big Caslon" charset="0"/>
              </a:rPr>
              <a:t>, mobile banking, correspondents, etc.) </a:t>
            </a:r>
          </a:p>
          <a:p>
            <a:pPr>
              <a:buClr>
                <a:srgbClr val="FF0000"/>
              </a:buClr>
              <a:buFont typeface="Wingdings" pitchFamily="2" charset="2"/>
              <a:buChar char="Ø"/>
            </a:pPr>
            <a:r>
              <a:rPr lang="en-US" sz="1600" b="1" dirty="0" smtClean="0">
                <a:solidFill>
                  <a:srgbClr val="002060"/>
                </a:solidFill>
                <a:latin typeface="Big Caslon" charset="0"/>
              </a:rPr>
              <a:t>Financial </a:t>
            </a:r>
            <a:r>
              <a:rPr lang="en-US" sz="1600" b="1" dirty="0">
                <a:solidFill>
                  <a:srgbClr val="002060"/>
                </a:solidFill>
                <a:latin typeface="Big Caslon" charset="0"/>
              </a:rPr>
              <a:t>Education Programs are </a:t>
            </a:r>
            <a:r>
              <a:rPr lang="en-US" sz="1600" b="1" dirty="0" smtClean="0">
                <a:solidFill>
                  <a:srgbClr val="002060"/>
                </a:solidFill>
                <a:latin typeface="Big Caslon" charset="0"/>
              </a:rPr>
              <a:t>necessary –crucial–  </a:t>
            </a:r>
            <a:r>
              <a:rPr lang="en-US" sz="1600" b="1" dirty="0">
                <a:solidFill>
                  <a:srgbClr val="002060"/>
                </a:solidFill>
                <a:latin typeface="Big Caslon" charset="0"/>
              </a:rPr>
              <a:t>to accomplish the </a:t>
            </a:r>
            <a:r>
              <a:rPr lang="en-US" sz="1600" b="1" dirty="0" smtClean="0">
                <a:solidFill>
                  <a:srgbClr val="002060"/>
                </a:solidFill>
                <a:latin typeface="Big Caslon" charset="0"/>
              </a:rPr>
              <a:t>task.</a:t>
            </a:r>
          </a:p>
          <a:p>
            <a:pPr>
              <a:buClr>
                <a:srgbClr val="FF0000"/>
              </a:buClr>
              <a:buFont typeface="Wingdings" pitchFamily="2" charset="2"/>
              <a:buChar char="Ø"/>
            </a:pPr>
            <a:r>
              <a:rPr lang="en-US" sz="1600" b="1" dirty="0" smtClean="0">
                <a:solidFill>
                  <a:srgbClr val="002060"/>
                </a:solidFill>
                <a:latin typeface="Big Caslon" charset="0"/>
              </a:rPr>
              <a:t>The challenge is how to go massive, how to allow every poor to have access to an account and use it!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423317"/>
            <a:ext cx="8229600" cy="4525963"/>
          </a:xfrm>
        </p:spPr>
        <p:txBody>
          <a:bodyPr/>
          <a:lstStyle/>
          <a:p>
            <a:pPr marL="0" indent="0" algn="just">
              <a:buNone/>
            </a:pPr>
            <a:r>
              <a:rPr lang="en-US" sz="1400" b="1" dirty="0" smtClean="0">
                <a:latin typeface="Big Caslon"/>
              </a:rPr>
              <a:t>Deposit accounts, such as savings are at the forefront of formal financial inclusion policies. Formal savings have critical impact for poor communities, such as smoothing  consumption and overarching goals in CCTs.</a:t>
            </a:r>
            <a:endParaRPr lang="en-US" sz="1400" b="1" dirty="0">
              <a:latin typeface="Big Caslon"/>
            </a:endParaRPr>
          </a:p>
        </p:txBody>
      </p:sp>
      <p:sp>
        <p:nvSpPr>
          <p:cNvPr id="4" name="3 CuadroTexto"/>
          <p:cNvSpPr txBox="1"/>
          <p:nvPr/>
        </p:nvSpPr>
        <p:spPr>
          <a:xfrm>
            <a:off x="467544" y="188640"/>
            <a:ext cx="8136904" cy="1077218"/>
          </a:xfrm>
          <a:prstGeom prst="rect">
            <a:avLst/>
          </a:prstGeom>
          <a:noFill/>
        </p:spPr>
        <p:txBody>
          <a:bodyPr wrap="square" rtlCol="0">
            <a:spAutoFit/>
          </a:bodyPr>
          <a:lstStyle/>
          <a:p>
            <a:r>
              <a:rPr lang="en-US" b="1" dirty="0" smtClean="0"/>
              <a:t>WHY HELP SAVINGS MOBILIZATION FOR THE POOR?</a:t>
            </a:r>
            <a:endParaRPr lang="en-US" b="1" dirty="0"/>
          </a:p>
        </p:txBody>
      </p:sp>
      <p:sp>
        <p:nvSpPr>
          <p:cNvPr id="6" name="5 CuadroTexto"/>
          <p:cNvSpPr txBox="1"/>
          <p:nvPr/>
        </p:nvSpPr>
        <p:spPr>
          <a:xfrm>
            <a:off x="539552" y="3140968"/>
            <a:ext cx="1944216" cy="2031325"/>
          </a:xfrm>
          <a:prstGeom prst="rect">
            <a:avLst/>
          </a:prstGeom>
          <a:solidFill>
            <a:schemeClr val="accent2">
              <a:lumMod val="40000"/>
              <a:lumOff val="60000"/>
            </a:schemeClr>
          </a:solidFill>
        </p:spPr>
        <p:txBody>
          <a:bodyPr wrap="square" rtlCol="0">
            <a:spAutoFit/>
          </a:bodyPr>
          <a:lstStyle/>
          <a:p>
            <a:pPr algn="ctr"/>
            <a:r>
              <a:rPr lang="en-US" sz="1400" b="1" dirty="0" smtClean="0"/>
              <a:t>Literature on the importance of formal savings for the poor.</a:t>
            </a:r>
          </a:p>
          <a:p>
            <a:pPr algn="ctr"/>
            <a:endParaRPr lang="en-US" sz="1400" b="1" dirty="0" smtClean="0"/>
          </a:p>
          <a:p>
            <a:pPr algn="ctr"/>
            <a:endParaRPr lang="en-US" sz="1400" b="1" dirty="0" smtClean="0"/>
          </a:p>
          <a:p>
            <a:pPr algn="ctr"/>
            <a:r>
              <a:rPr lang="en-US" sz="1400" b="1" dirty="0" smtClean="0">
                <a:solidFill>
                  <a:srgbClr val="FF3300"/>
                </a:solidFill>
              </a:rPr>
              <a:t>The poor already know how to save in traditional ways </a:t>
            </a:r>
            <a:endParaRPr lang="en-US" sz="1400" b="1" dirty="0">
              <a:solidFill>
                <a:srgbClr val="FF3300"/>
              </a:solidFill>
            </a:endParaRPr>
          </a:p>
        </p:txBody>
      </p:sp>
      <p:cxnSp>
        <p:nvCxnSpPr>
          <p:cNvPr id="8" name="7 Conector recto"/>
          <p:cNvCxnSpPr/>
          <p:nvPr/>
        </p:nvCxnSpPr>
        <p:spPr>
          <a:xfrm>
            <a:off x="3779912" y="2492896"/>
            <a:ext cx="0" cy="43651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10 Botón de acción: Hacia delante o Siguiente">
            <a:hlinkClick r:id="" action="ppaction://hlinkshowjump?jump=nextslide" highlightClick="1"/>
          </p:cNvPr>
          <p:cNvSpPr/>
          <p:nvPr/>
        </p:nvSpPr>
        <p:spPr>
          <a:xfrm>
            <a:off x="2843808" y="5945458"/>
            <a:ext cx="504056" cy="212538"/>
          </a:xfrm>
          <a:prstGeom prst="actionButtonForwardNex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0" y="3306470"/>
            <a:ext cx="3055788" cy="338554"/>
          </a:xfrm>
          <a:prstGeom prst="rect">
            <a:avLst/>
          </a:prstGeom>
          <a:noFill/>
        </p:spPr>
        <p:txBody>
          <a:bodyPr wrap="square" rtlCol="0">
            <a:spAutoFit/>
          </a:bodyPr>
          <a:lstStyle/>
          <a:p>
            <a:r>
              <a:rPr lang="en-US" sz="1600" b="1" dirty="0" smtClean="0">
                <a:solidFill>
                  <a:srgbClr val="FF3300"/>
                </a:solidFill>
              </a:rPr>
              <a:t>Formal savings allows:</a:t>
            </a:r>
            <a:endParaRPr lang="en-US" sz="1600" b="1" dirty="0">
              <a:solidFill>
                <a:srgbClr val="FF3300"/>
              </a:solidFill>
            </a:endParaRPr>
          </a:p>
        </p:txBody>
      </p:sp>
      <p:sp>
        <p:nvSpPr>
          <p:cNvPr id="10" name="9 CuadroTexto"/>
          <p:cNvSpPr txBox="1"/>
          <p:nvPr/>
        </p:nvSpPr>
        <p:spPr>
          <a:xfrm>
            <a:off x="35496" y="2276872"/>
            <a:ext cx="4567956" cy="461665"/>
          </a:xfrm>
          <a:prstGeom prst="rect">
            <a:avLst/>
          </a:prstGeom>
          <a:noFill/>
        </p:spPr>
        <p:txBody>
          <a:bodyPr wrap="square" rtlCol="0">
            <a:spAutoFit/>
          </a:bodyPr>
          <a:lstStyle/>
          <a:p>
            <a:r>
              <a:rPr lang="en-US" sz="2400" b="1" dirty="0" smtClean="0">
                <a:solidFill>
                  <a:srgbClr val="002060"/>
                </a:solidFill>
              </a:rPr>
              <a:t>I) THE POOR DO SAVE</a:t>
            </a:r>
            <a:endParaRPr lang="en-US" sz="2400" b="1" dirty="0">
              <a:solidFill>
                <a:srgbClr val="002060"/>
              </a:solidFill>
            </a:endParaRPr>
          </a:p>
        </p:txBody>
      </p:sp>
      <p:sp>
        <p:nvSpPr>
          <p:cNvPr id="20" name="19 CuadroTexto"/>
          <p:cNvSpPr txBox="1"/>
          <p:nvPr/>
        </p:nvSpPr>
        <p:spPr>
          <a:xfrm>
            <a:off x="4425640" y="2276872"/>
            <a:ext cx="4538848" cy="830997"/>
          </a:xfrm>
          <a:prstGeom prst="rect">
            <a:avLst/>
          </a:prstGeom>
          <a:noFill/>
        </p:spPr>
        <p:txBody>
          <a:bodyPr wrap="square" rtlCol="0">
            <a:spAutoFit/>
          </a:bodyPr>
          <a:lstStyle/>
          <a:p>
            <a:r>
              <a:rPr lang="en-US" sz="2400" b="1" dirty="0" smtClean="0">
                <a:solidFill>
                  <a:srgbClr val="002060"/>
                </a:solidFill>
              </a:rPr>
              <a:t>II) SAVINGS ACCOUNTS ARE USEFUL FOR THE POOR</a:t>
            </a:r>
            <a:endParaRPr lang="en-US" sz="2400" b="1" dirty="0">
              <a:solidFill>
                <a:srgbClr val="002060"/>
              </a:solidFill>
            </a:endParaRPr>
          </a:p>
        </p:txBody>
      </p:sp>
      <p:sp>
        <p:nvSpPr>
          <p:cNvPr id="21" name="20 Rectángulo"/>
          <p:cNvSpPr/>
          <p:nvPr/>
        </p:nvSpPr>
        <p:spPr>
          <a:xfrm>
            <a:off x="4788024" y="6093297"/>
            <a:ext cx="432048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Botón de acción: Hacia delante o Siguiente">
            <a:hlinkClick r:id="rId3" action="ppaction://hlinksldjump" highlightClick="1"/>
          </p:cNvPr>
          <p:cNvSpPr/>
          <p:nvPr/>
        </p:nvSpPr>
        <p:spPr>
          <a:xfrm>
            <a:off x="8388424" y="6046163"/>
            <a:ext cx="432048" cy="371170"/>
          </a:xfrm>
          <a:prstGeom prst="actionButtonForwardNex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CuadroTexto"/>
          <p:cNvSpPr txBox="1"/>
          <p:nvPr/>
        </p:nvSpPr>
        <p:spPr>
          <a:xfrm>
            <a:off x="4531444" y="3754775"/>
            <a:ext cx="4176464" cy="2123658"/>
          </a:xfrm>
          <a:prstGeom prst="rect">
            <a:avLst/>
          </a:prstGeom>
          <a:noFill/>
        </p:spPr>
        <p:txBody>
          <a:bodyPr wrap="square" rtlCol="0">
            <a:spAutoFit/>
          </a:bodyPr>
          <a:lstStyle/>
          <a:p>
            <a:r>
              <a:rPr lang="en-US" sz="1200" dirty="0" smtClean="0"/>
              <a:t>Smoothing consumption</a:t>
            </a:r>
            <a:br>
              <a:rPr lang="en-US" sz="1200" dirty="0" smtClean="0"/>
            </a:br>
            <a:endParaRPr lang="en-US" sz="1200" dirty="0" smtClean="0"/>
          </a:p>
          <a:p>
            <a:r>
              <a:rPr lang="en-US" sz="1200" dirty="0" smtClean="0"/>
              <a:t>Overcoming shocks and emergencies</a:t>
            </a:r>
            <a:br>
              <a:rPr lang="en-US" sz="1200" dirty="0" smtClean="0"/>
            </a:br>
            <a:endParaRPr lang="en-US" sz="1200" dirty="0" smtClean="0"/>
          </a:p>
          <a:p>
            <a:r>
              <a:rPr lang="en-US" sz="1200" dirty="0" smtClean="0"/>
              <a:t>Accumulating cash to be converted into any required asset</a:t>
            </a:r>
            <a:br>
              <a:rPr lang="en-US" sz="1200" dirty="0" smtClean="0"/>
            </a:br>
            <a:endParaRPr lang="en-US" sz="1200" dirty="0" smtClean="0"/>
          </a:p>
          <a:p>
            <a:r>
              <a:rPr lang="en-US" sz="1200" dirty="0" smtClean="0"/>
              <a:t>Investing in business and/or home improvement</a:t>
            </a:r>
            <a:endParaRPr lang="en-US" sz="1200" dirty="0"/>
          </a:p>
          <a:p>
            <a:endParaRPr lang="en-US" sz="1200" dirty="0" smtClean="0"/>
          </a:p>
          <a:p>
            <a:r>
              <a:rPr lang="en-US" sz="1200" dirty="0" smtClean="0"/>
              <a:t>Having an initial experience with financial institutions, learning process </a:t>
            </a:r>
            <a:br>
              <a:rPr lang="en-US" sz="1200" dirty="0" smtClean="0"/>
            </a:br>
            <a:endParaRPr lang="en-US" sz="1200" dirty="0" smtClean="0"/>
          </a:p>
        </p:txBody>
      </p:sp>
    </p:spTree>
    <p:extLst>
      <p:ext uri="{BB962C8B-B14F-4D97-AF65-F5344CB8AC3E}">
        <p14:creationId xmlns="" xmlns:p14="http://schemas.microsoft.com/office/powerpoint/2010/main" val="3242750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9157">
            <a:hlinkClick r:id="" action="ppaction://media"/>
          </p:cNvPr>
          <p:cNvPicPr>
            <a:picLocks noRot="1"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8000" y="1270000"/>
            <a:ext cx="8129588" cy="431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924300" y="6308725"/>
            <a:ext cx="52197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eaLnBrk="1" hangingPunct="1">
              <a:spcBef>
                <a:spcPct val="50000"/>
              </a:spcBef>
            </a:pPr>
            <a:endParaRPr lang="es-PE" sz="1600" dirty="0">
              <a:latin typeface="Arial" pitchFamily="34" charset="0"/>
            </a:endParaRPr>
          </a:p>
        </p:txBody>
      </p:sp>
      <p:sp>
        <p:nvSpPr>
          <p:cNvPr id="4101" name="6 CuadroTexto"/>
          <p:cNvSpPr txBox="1">
            <a:spLocks noChangeArrowheads="1"/>
          </p:cNvSpPr>
          <p:nvPr/>
        </p:nvSpPr>
        <p:spPr bwMode="auto">
          <a:xfrm>
            <a:off x="4283968" y="5290234"/>
            <a:ext cx="450284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algn="r" eaLnBrk="1" hangingPunct="1"/>
            <a:r>
              <a:rPr lang="en-US" sz="1800" dirty="0" err="1" smtClean="0"/>
              <a:t>Instituto</a:t>
            </a:r>
            <a:r>
              <a:rPr lang="en-US" sz="1800" dirty="0" smtClean="0"/>
              <a:t> de </a:t>
            </a:r>
            <a:r>
              <a:rPr lang="en-US" sz="1800" dirty="0" err="1" smtClean="0"/>
              <a:t>Estudios</a:t>
            </a:r>
            <a:r>
              <a:rPr lang="en-US" sz="1800" dirty="0" smtClean="0"/>
              <a:t> </a:t>
            </a:r>
            <a:r>
              <a:rPr lang="en-US" sz="1800" dirty="0" err="1" smtClean="0"/>
              <a:t>Peruanos</a:t>
            </a:r>
            <a:r>
              <a:rPr lang="en-US" sz="1800" dirty="0" smtClean="0"/>
              <a:t> </a:t>
            </a:r>
          </a:p>
          <a:p>
            <a:pPr algn="r" eaLnBrk="1" hangingPunct="1"/>
            <a:r>
              <a:rPr lang="en-US" sz="1800" dirty="0" smtClean="0"/>
              <a:t>September </a:t>
            </a:r>
            <a:r>
              <a:rPr lang="en-US" sz="1800" dirty="0"/>
              <a:t>2011</a:t>
            </a:r>
          </a:p>
        </p:txBody>
      </p:sp>
      <p:pic>
        <p:nvPicPr>
          <p:cNvPr id="4102" name="Imagen 1" descr="Proyecto Capital ingles.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11300" y="260350"/>
            <a:ext cx="6119813" cy="200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4 Título"/>
          <p:cNvSpPr txBox="1">
            <a:spLocks/>
          </p:cNvSpPr>
          <p:nvPr/>
        </p:nvSpPr>
        <p:spPr bwMode="auto">
          <a:xfrm>
            <a:off x="467544" y="2535039"/>
            <a:ext cx="8281987"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48" charset="-128"/>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b="1" dirty="0" smtClean="0">
                <a:latin typeface="Big Caslon" charset="0"/>
              </a:rPr>
              <a:t>MOVING FORWARD: SAVINGS LINKED CCTs</a:t>
            </a:r>
          </a:p>
        </p:txBody>
      </p:sp>
      <p:sp>
        <p:nvSpPr>
          <p:cNvPr id="10" name="5 Subtítulo"/>
          <p:cNvSpPr txBox="1">
            <a:spLocks/>
          </p:cNvSpPr>
          <p:nvPr/>
        </p:nvSpPr>
        <p:spPr bwMode="auto">
          <a:xfrm>
            <a:off x="2699792" y="3756654"/>
            <a:ext cx="6400800" cy="161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ＭＳ Ｐゴシック" pitchFamily="-48" charset="-128"/>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ＭＳ Ｐゴシック" pitchFamily="-48" charset="-128"/>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ＭＳ Ｐゴシック" pitchFamily="-48" charset="-128"/>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ＭＳ Ｐゴシック" pitchFamily="-48" charset="-128"/>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ＭＳ Ｐゴシック" pitchFamily="-48" charset="-128"/>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gn="r"/>
            <a:endParaRPr lang="en-US" sz="2800" dirty="0" smtClean="0">
              <a:latin typeface="Big Caslon" charset="0"/>
            </a:endParaRPr>
          </a:p>
          <a:p>
            <a:pPr algn="r"/>
            <a:endParaRPr lang="en-US" sz="2800" dirty="0">
              <a:latin typeface="Big Caslon" charset="0"/>
            </a:endParaRPr>
          </a:p>
          <a:p>
            <a:pPr algn="r"/>
            <a:r>
              <a:rPr lang="en-US" sz="2800" dirty="0" smtClean="0">
                <a:latin typeface="Big Caslon" charset="0"/>
              </a:rPr>
              <a:t>Carolina Trivelli</a:t>
            </a:r>
          </a:p>
        </p:txBody>
      </p:sp>
    </p:spTree>
    <p:extLst>
      <p:ext uri="{BB962C8B-B14F-4D97-AF65-F5344CB8AC3E}">
        <p14:creationId xmlns="" xmlns:p14="http://schemas.microsoft.com/office/powerpoint/2010/main" val="402280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sz="4000" dirty="0" smtClean="0">
                <a:latin typeface="Big Caslon" charset="0"/>
              </a:rPr>
              <a:t>BECAUSE THE POOR </a:t>
            </a:r>
            <a:r>
              <a:rPr lang="en-US" sz="4000" b="1" dirty="0" smtClean="0">
                <a:solidFill>
                  <a:srgbClr val="FF3300"/>
                </a:solidFill>
                <a:latin typeface="Big Caslon" charset="0"/>
              </a:rPr>
              <a:t>DO</a:t>
            </a:r>
            <a:r>
              <a:rPr lang="en-US" sz="4000" dirty="0" smtClean="0">
                <a:latin typeface="Big Caslon" charset="0"/>
              </a:rPr>
              <a:t> SAVE</a:t>
            </a:r>
          </a:p>
        </p:txBody>
      </p:sp>
      <p:sp>
        <p:nvSpPr>
          <p:cNvPr id="6147" name="Rectangle 3"/>
          <p:cNvSpPr>
            <a:spLocks noGrp="1" noChangeArrowheads="1"/>
          </p:cNvSpPr>
          <p:nvPr>
            <p:ph type="body" idx="1"/>
          </p:nvPr>
        </p:nvSpPr>
        <p:spPr>
          <a:xfrm>
            <a:off x="304800" y="1280889"/>
            <a:ext cx="8229600" cy="4524375"/>
          </a:xfrm>
        </p:spPr>
        <p:txBody>
          <a:bodyPr/>
          <a:lstStyle/>
          <a:p>
            <a:pPr>
              <a:lnSpc>
                <a:spcPct val="90000"/>
              </a:lnSpc>
              <a:buClr>
                <a:srgbClr val="FF0000"/>
              </a:buClr>
              <a:buFont typeface="Wingdings" pitchFamily="2" charset="2"/>
              <a:buChar char="Ø"/>
              <a:defRPr/>
            </a:pPr>
            <a:endParaRPr lang="en-US" sz="1600" b="1" dirty="0" smtClean="0">
              <a:latin typeface="Big Caslon" charset="0"/>
              <a:ea typeface="ＭＳ Ｐゴシック" charset="0"/>
              <a:cs typeface="ＭＳ Ｐゴシック" charset="0"/>
            </a:endParaRPr>
          </a:p>
          <a:p>
            <a:pPr>
              <a:lnSpc>
                <a:spcPct val="90000"/>
              </a:lnSpc>
              <a:buClr>
                <a:srgbClr val="FF0000"/>
              </a:buClr>
              <a:buFont typeface="Wingdings" pitchFamily="2" charset="2"/>
              <a:buChar char="Ø"/>
              <a:defRPr/>
            </a:pPr>
            <a:r>
              <a:rPr lang="en-US" sz="1600" b="1" dirty="0" smtClean="0">
                <a:latin typeface="Big Caslon" charset="0"/>
                <a:ea typeface="ＭＳ Ｐゴシック" charset="0"/>
                <a:cs typeface="ＭＳ Ｐゴシック" charset="0"/>
              </a:rPr>
              <a:t>In </a:t>
            </a:r>
            <a:r>
              <a:rPr lang="en-US" sz="1600" b="1" dirty="0">
                <a:latin typeface="Big Caslon" charset="0"/>
                <a:ea typeface="ＭＳ Ｐゴシック" charset="0"/>
                <a:cs typeface="ＭＳ Ｐゴシック" charset="0"/>
              </a:rPr>
              <a:t>contrast to popular assumption, the poor do save (</a:t>
            </a:r>
            <a:r>
              <a:rPr lang="en-US" sz="1600" b="1" dirty="0">
                <a:solidFill>
                  <a:srgbClr val="FF3300"/>
                </a:solidFill>
                <a:latin typeface="Big Caslon" charset="0"/>
                <a:ea typeface="ＭＳ Ｐゴシック" charset="0"/>
                <a:cs typeface="ＭＳ Ｐゴシック" charset="0"/>
              </a:rPr>
              <a:t>Robinson, 2001</a:t>
            </a:r>
            <a:r>
              <a:rPr lang="en-US" sz="1600" b="1" dirty="0">
                <a:latin typeface="Big Caslon" charset="0"/>
                <a:ea typeface="ＭＳ Ｐゴシック" charset="0"/>
                <a:cs typeface="ＭＳ Ｐゴシック" charset="0"/>
              </a:rPr>
              <a:t>). </a:t>
            </a:r>
            <a:endParaRPr lang="en-US" sz="1600" b="1" dirty="0" smtClean="0">
              <a:latin typeface="Big Caslon" charset="0"/>
              <a:ea typeface="ＭＳ Ｐゴシック" charset="0"/>
              <a:cs typeface="ＭＳ Ｐゴシック" charset="0"/>
            </a:endParaRPr>
          </a:p>
          <a:p>
            <a:pPr marL="0" indent="0">
              <a:lnSpc>
                <a:spcPct val="90000"/>
              </a:lnSpc>
              <a:buClr>
                <a:srgbClr val="FF0000"/>
              </a:buClr>
              <a:buNone/>
              <a:defRPr/>
            </a:pPr>
            <a:endParaRPr lang="en-US" sz="1600" b="1" dirty="0">
              <a:latin typeface="Big Caslon" charset="0"/>
              <a:ea typeface="ＭＳ Ｐゴシック" charset="0"/>
              <a:cs typeface="ＭＳ Ｐゴシック" charset="0"/>
            </a:endParaRPr>
          </a:p>
          <a:p>
            <a:pPr>
              <a:lnSpc>
                <a:spcPct val="90000"/>
              </a:lnSpc>
              <a:buClr>
                <a:srgbClr val="FF0000"/>
              </a:buClr>
              <a:buFont typeface="Wingdings" pitchFamily="2" charset="2"/>
              <a:buChar char="Ø"/>
              <a:defRPr/>
            </a:pPr>
            <a:r>
              <a:rPr lang="en-US" sz="1600" b="1" dirty="0">
                <a:latin typeface="Big Caslon" charset="0"/>
                <a:ea typeface="ＭＳ Ｐゴシック" charset="0"/>
                <a:cs typeface="ＭＳ Ｐゴシック" charset="0"/>
              </a:rPr>
              <a:t>They, like the non-poor, use a complex assortment of ways to turn small daily earnings into lump sums for investment (</a:t>
            </a:r>
            <a:r>
              <a:rPr lang="en-US" sz="1600" b="1" dirty="0">
                <a:solidFill>
                  <a:srgbClr val="FF3300"/>
                </a:solidFill>
                <a:latin typeface="Big Caslon" charset="0"/>
                <a:ea typeface="ＭＳ Ｐゴシック" charset="0"/>
                <a:cs typeface="ＭＳ Ｐゴシック" charset="0"/>
              </a:rPr>
              <a:t>Rutherford, 2000</a:t>
            </a:r>
            <a:r>
              <a:rPr lang="en-US" sz="1600" b="1" dirty="0">
                <a:latin typeface="Big Caslon" charset="0"/>
                <a:ea typeface="ＭＳ Ｐゴシック" charset="0"/>
                <a:cs typeface="ＭＳ Ｐゴシック" charset="0"/>
              </a:rPr>
              <a:t>). </a:t>
            </a:r>
            <a:endParaRPr lang="en-US" sz="1600" b="1" dirty="0" smtClean="0">
              <a:latin typeface="Big Caslon" charset="0"/>
              <a:ea typeface="ＭＳ Ｐゴシック" charset="0"/>
              <a:cs typeface="ＭＳ Ｐゴシック" charset="0"/>
            </a:endParaRPr>
          </a:p>
          <a:p>
            <a:pPr marL="0" indent="0">
              <a:lnSpc>
                <a:spcPct val="90000"/>
              </a:lnSpc>
              <a:buClr>
                <a:srgbClr val="FF0000"/>
              </a:buClr>
              <a:buNone/>
              <a:defRPr/>
            </a:pPr>
            <a:endParaRPr lang="en-US" sz="1600" b="1" dirty="0">
              <a:latin typeface="Big Caslon" charset="0"/>
              <a:ea typeface="ＭＳ Ｐゴシック" charset="0"/>
              <a:cs typeface="ＭＳ Ｐゴシック" charset="0"/>
            </a:endParaRPr>
          </a:p>
          <a:p>
            <a:pPr>
              <a:lnSpc>
                <a:spcPct val="90000"/>
              </a:lnSpc>
              <a:buClr>
                <a:srgbClr val="FF0000"/>
              </a:buClr>
              <a:buFont typeface="Wingdings" pitchFamily="2" charset="2"/>
              <a:buChar char="Ø"/>
              <a:defRPr/>
            </a:pPr>
            <a:r>
              <a:rPr lang="en-US" sz="1600" b="1" dirty="0">
                <a:latin typeface="Big Caslon" charset="0"/>
                <a:ea typeface="ＭＳ Ｐゴシック" charset="0"/>
                <a:cs typeface="ＭＳ Ｐゴシック" charset="0"/>
              </a:rPr>
              <a:t>Likewise, they also take a large inflow of earnings </a:t>
            </a:r>
            <a:r>
              <a:rPr lang="en-US" sz="1600" b="1" dirty="0" smtClean="0">
                <a:latin typeface="Big Caslon" charset="0"/>
                <a:ea typeface="ＭＳ Ｐゴシック" charset="0"/>
                <a:cs typeface="ＭＳ Ｐゴシック" charset="0"/>
              </a:rPr>
              <a:t>by selling an </a:t>
            </a:r>
            <a:r>
              <a:rPr lang="en-US" sz="1600" b="1" dirty="0">
                <a:latin typeface="Big Caslon" charset="0"/>
                <a:ea typeface="ＭＳ Ｐゴシック" charset="0"/>
                <a:cs typeface="ＭＳ Ｐゴシック" charset="0"/>
              </a:rPr>
              <a:t>asset </a:t>
            </a:r>
            <a:r>
              <a:rPr lang="en-US" sz="1600" b="1" dirty="0" smtClean="0">
                <a:latin typeface="Big Caslon" charset="0"/>
                <a:ea typeface="ＭＳ Ｐゴシック" charset="0"/>
                <a:cs typeface="ＭＳ Ｐゴシック" charset="0"/>
              </a:rPr>
              <a:t>(a cow, for example) </a:t>
            </a:r>
            <a:r>
              <a:rPr lang="en-US" sz="1600" b="1" dirty="0">
                <a:latin typeface="Big Caslon" charset="0"/>
                <a:ea typeface="ＭＳ Ｐゴシック" charset="0"/>
                <a:cs typeface="ＭＳ Ｐゴシック" charset="0"/>
              </a:rPr>
              <a:t>and turn it into smaller monthly rations (</a:t>
            </a:r>
            <a:r>
              <a:rPr lang="en-US" sz="1600" b="1" dirty="0" err="1">
                <a:solidFill>
                  <a:srgbClr val="FF3300"/>
                </a:solidFill>
                <a:latin typeface="Big Caslon" charset="0"/>
                <a:ea typeface="ＭＳ Ｐゴシック" charset="0"/>
                <a:cs typeface="ＭＳ Ｐゴシック" charset="0"/>
              </a:rPr>
              <a:t>Vonderlack</a:t>
            </a:r>
            <a:r>
              <a:rPr lang="en-US" sz="1600" b="1" dirty="0">
                <a:solidFill>
                  <a:srgbClr val="FF3300"/>
                </a:solidFill>
                <a:latin typeface="Big Caslon" charset="0"/>
                <a:ea typeface="ＭＳ Ｐゴシック" charset="0"/>
                <a:cs typeface="ＭＳ Ｐゴシック" charset="0"/>
              </a:rPr>
              <a:t> and Schreiner, 2001</a:t>
            </a:r>
            <a:r>
              <a:rPr lang="en-US" sz="1600" b="1" dirty="0">
                <a:latin typeface="Big Caslon" charset="0"/>
                <a:ea typeface="ＭＳ Ｐゴシック" charset="0"/>
                <a:cs typeface="ＭＳ Ｐゴシック" charset="0"/>
              </a:rPr>
              <a:t>).  </a:t>
            </a:r>
            <a:br>
              <a:rPr lang="en-US" sz="1600" b="1" dirty="0">
                <a:latin typeface="Big Caslon" charset="0"/>
                <a:ea typeface="ＭＳ Ｐゴシック" charset="0"/>
                <a:cs typeface="ＭＳ Ｐゴシック" charset="0"/>
              </a:rPr>
            </a:br>
            <a:endParaRPr lang="en-US" sz="1600" b="1" dirty="0">
              <a:latin typeface="Big Caslon" charset="0"/>
              <a:ea typeface="ＭＳ Ｐゴシック" charset="0"/>
              <a:cs typeface="ＭＳ Ｐゴシック" charset="0"/>
            </a:endParaRPr>
          </a:p>
          <a:p>
            <a:pPr>
              <a:lnSpc>
                <a:spcPct val="90000"/>
              </a:lnSpc>
              <a:buClr>
                <a:srgbClr val="FF0000"/>
              </a:buClr>
              <a:buFont typeface="Wingdings" pitchFamily="2" charset="2"/>
              <a:buChar char="Ø"/>
              <a:defRPr/>
            </a:pPr>
            <a:r>
              <a:rPr lang="en-US" sz="1600" b="1" dirty="0" smtClean="0">
                <a:latin typeface="Big Caslon" charset="0"/>
                <a:ea typeface="ＭＳ Ｐゴシック" charset="0"/>
                <a:cs typeface="ＭＳ Ｐゴシック" charset="0"/>
              </a:rPr>
              <a:t>The poor used thirty-three </a:t>
            </a:r>
            <a:r>
              <a:rPr lang="en-US" sz="1600" b="1" dirty="0">
                <a:latin typeface="Big Caslon" charset="0"/>
                <a:ea typeface="ＭＳ Ｐゴシック" charset="0"/>
                <a:cs typeface="ＭＳ Ｐゴシック" charset="0"/>
              </a:rPr>
              <a:t>different </a:t>
            </a:r>
            <a:r>
              <a:rPr lang="es-PE" sz="1600" b="1" dirty="0">
                <a:latin typeface="Big Caslon" charset="0"/>
                <a:ea typeface="ＭＳ Ｐゴシック" charset="0"/>
                <a:cs typeface="ＭＳ Ｐゴシック" charset="0"/>
              </a:rPr>
              <a:t>se</a:t>
            </a:r>
            <a:r>
              <a:rPr lang="en-US" sz="1600" b="1" dirty="0" err="1">
                <a:latin typeface="Big Caslon" charset="0"/>
                <a:ea typeface="ＭＳ Ｐゴシック" charset="0"/>
                <a:cs typeface="ＭＳ Ｐゴシック" charset="0"/>
              </a:rPr>
              <a:t>rvices</a:t>
            </a:r>
            <a:r>
              <a:rPr lang="en-US" sz="1600" b="1" dirty="0">
                <a:latin typeface="Big Caslon" charset="0"/>
                <a:ea typeface="ＭＳ Ｐゴシック" charset="0"/>
                <a:cs typeface="ＭＳ Ｐゴシック" charset="0"/>
              </a:rPr>
              <a:t> and devices </a:t>
            </a:r>
            <a:r>
              <a:rPr lang="en-US" sz="1600" b="1" dirty="0" smtClean="0">
                <a:latin typeface="Big Caslon" charset="0"/>
                <a:ea typeface="ＭＳ Ｐゴシック" charset="0"/>
                <a:cs typeface="ＭＳ Ｐゴシック" charset="0"/>
              </a:rPr>
              <a:t>to </a:t>
            </a:r>
            <a:r>
              <a:rPr lang="en-US" sz="1600" b="1" dirty="0">
                <a:latin typeface="Big Caslon" charset="0"/>
                <a:ea typeface="ＭＳ Ｐゴシック" charset="0"/>
                <a:cs typeface="ＭＳ Ｐゴシック" charset="0"/>
              </a:rPr>
              <a:t>manage their money; no family used less than 10 different </a:t>
            </a:r>
            <a:r>
              <a:rPr lang="en-US" sz="1600" b="1" dirty="0" smtClean="0">
                <a:latin typeface="Big Caslon" charset="0"/>
                <a:ea typeface="ＭＳ Ｐゴシック" charset="0"/>
                <a:cs typeface="ＭＳ Ｐゴシック" charset="0"/>
              </a:rPr>
              <a:t>methods (</a:t>
            </a:r>
            <a:r>
              <a:rPr lang="en-US" sz="1600" b="1" dirty="0" smtClean="0">
                <a:solidFill>
                  <a:srgbClr val="FF3300"/>
                </a:solidFill>
                <a:latin typeface="Big Caslon" charset="0"/>
                <a:ea typeface="ＭＳ Ｐゴシック" charset="0"/>
                <a:cs typeface="ＭＳ Ｐゴシック" charset="0"/>
              </a:rPr>
              <a:t>Collins </a:t>
            </a:r>
            <a:r>
              <a:rPr lang="en-US" sz="1600" b="1" dirty="0">
                <a:solidFill>
                  <a:srgbClr val="FF3300"/>
                </a:solidFill>
                <a:latin typeface="Big Caslon" charset="0"/>
                <a:ea typeface="ＭＳ Ｐゴシック" charset="0"/>
                <a:cs typeface="ＭＳ Ｐゴシック" charset="0"/>
              </a:rPr>
              <a:t>et al, 2009</a:t>
            </a:r>
            <a:r>
              <a:rPr lang="en-US" sz="1600" b="1" dirty="0" smtClean="0">
                <a:latin typeface="Big Caslon" charset="0"/>
                <a:ea typeface="ＭＳ Ｐゴシック" charset="0"/>
                <a:cs typeface="ＭＳ Ｐゴシック" charset="0"/>
              </a:rPr>
              <a:t>).</a:t>
            </a:r>
          </a:p>
          <a:p>
            <a:pPr>
              <a:lnSpc>
                <a:spcPct val="90000"/>
              </a:lnSpc>
              <a:buClr>
                <a:srgbClr val="FF0000"/>
              </a:buClr>
              <a:buFont typeface="Wingdings" pitchFamily="2" charset="2"/>
              <a:buChar char="Ø"/>
              <a:defRPr/>
            </a:pPr>
            <a:endParaRPr lang="en-US" sz="1600" b="1" dirty="0" smtClean="0">
              <a:latin typeface="Big Caslon" charset="0"/>
              <a:ea typeface="ＭＳ Ｐゴシック" charset="0"/>
              <a:cs typeface="ＭＳ Ｐゴシック" charset="0"/>
            </a:endParaRPr>
          </a:p>
          <a:p>
            <a:pPr>
              <a:lnSpc>
                <a:spcPct val="90000"/>
              </a:lnSpc>
              <a:buClr>
                <a:srgbClr val="FF0000"/>
              </a:buClr>
              <a:buFont typeface="Wingdings" pitchFamily="2" charset="2"/>
              <a:buChar char="Ø"/>
              <a:defRPr/>
            </a:pPr>
            <a:endParaRPr lang="en-US" sz="1600" b="1" dirty="0">
              <a:latin typeface="Big Caslon" charset="0"/>
              <a:ea typeface="ＭＳ Ｐゴシック" charset="0"/>
              <a:cs typeface="ＭＳ Ｐゴシック" charset="0"/>
            </a:endParaRPr>
          </a:p>
          <a:p>
            <a:pPr marL="0" indent="0">
              <a:lnSpc>
                <a:spcPct val="90000"/>
              </a:lnSpc>
              <a:buClr>
                <a:srgbClr val="FF0000"/>
              </a:buClr>
              <a:buNone/>
              <a:defRPr/>
            </a:pPr>
            <a:r>
              <a:rPr lang="es-ES_tradnl" sz="2000" b="1" dirty="0" err="1" smtClean="0">
                <a:solidFill>
                  <a:srgbClr val="FF3300"/>
                </a:solidFill>
                <a:latin typeface="Big Caslon" charset="0"/>
                <a:ea typeface="ＭＳ Ｐゴシック" charset="0"/>
                <a:cs typeface="ＭＳ Ｐゴシック" charset="0"/>
              </a:rPr>
              <a:t>But</a:t>
            </a:r>
            <a:r>
              <a:rPr lang="es-ES_tradnl" sz="2000" b="1" dirty="0" smtClean="0">
                <a:solidFill>
                  <a:srgbClr val="FF3300"/>
                </a:solidFill>
                <a:latin typeface="Big Caslon" charset="0"/>
                <a:ea typeface="ＭＳ Ｐゴシック" charset="0"/>
                <a:cs typeface="ＭＳ Ｐゴシック" charset="0"/>
              </a:rPr>
              <a:t> </a:t>
            </a:r>
            <a:r>
              <a:rPr lang="es-ES_tradnl" sz="2000" b="1" dirty="0" err="1" smtClean="0">
                <a:solidFill>
                  <a:srgbClr val="FF3300"/>
                </a:solidFill>
                <a:latin typeface="Big Caslon" charset="0"/>
                <a:ea typeface="ＭＳ Ｐゴシック" charset="0"/>
                <a:cs typeface="ＭＳ Ｐゴシック" charset="0"/>
              </a:rPr>
              <a:t>still</a:t>
            </a:r>
            <a:r>
              <a:rPr lang="es-ES_tradnl" sz="2000" b="1" dirty="0" smtClean="0">
                <a:solidFill>
                  <a:srgbClr val="FF3300"/>
                </a:solidFill>
                <a:latin typeface="Big Caslon" charset="0"/>
                <a:ea typeface="ＭＳ Ｐゴシック" charset="0"/>
                <a:cs typeface="ＭＳ Ｐゴシック" charset="0"/>
              </a:rPr>
              <a:t> </a:t>
            </a:r>
            <a:r>
              <a:rPr lang="es-ES_tradnl" sz="2000" b="1" dirty="0" err="1" smtClean="0">
                <a:solidFill>
                  <a:srgbClr val="FF3300"/>
                </a:solidFill>
                <a:latin typeface="Big Caslon" charset="0"/>
                <a:ea typeface="ＭＳ Ｐゴシック" charset="0"/>
                <a:cs typeface="ＭＳ Ｐゴシック" charset="0"/>
              </a:rPr>
              <a:t>better</a:t>
            </a:r>
            <a:r>
              <a:rPr lang="es-ES_tradnl" sz="2000" b="1" dirty="0" smtClean="0">
                <a:solidFill>
                  <a:srgbClr val="FF3300"/>
                </a:solidFill>
                <a:latin typeface="Big Caslon" charset="0"/>
                <a:ea typeface="ＭＳ Ｐゴシック" charset="0"/>
                <a:cs typeface="ＭＳ Ｐゴシック" charset="0"/>
              </a:rPr>
              <a:t> </a:t>
            </a:r>
            <a:r>
              <a:rPr lang="es-ES_tradnl" sz="2000" b="1" dirty="0" err="1">
                <a:solidFill>
                  <a:srgbClr val="FF3300"/>
                </a:solidFill>
                <a:latin typeface="Big Caslon" charset="0"/>
                <a:ea typeface="ＭＳ Ｐゴシック" charset="0"/>
                <a:cs typeface="ＭＳ Ｐゴシック" charset="0"/>
              </a:rPr>
              <a:t>savings</a:t>
            </a:r>
            <a:r>
              <a:rPr lang="es-ES_tradnl" sz="2000" b="1" dirty="0">
                <a:solidFill>
                  <a:srgbClr val="FF3300"/>
                </a:solidFill>
                <a:latin typeface="Big Caslon" charset="0"/>
                <a:ea typeface="ＭＳ Ｐゴシック" charset="0"/>
                <a:cs typeface="ＭＳ Ｐゴシック" charset="0"/>
              </a:rPr>
              <a:t> </a:t>
            </a:r>
            <a:r>
              <a:rPr lang="es-ES_tradnl" sz="2000" b="1" dirty="0" err="1">
                <a:solidFill>
                  <a:srgbClr val="FF3300"/>
                </a:solidFill>
                <a:latin typeface="Big Caslon" charset="0"/>
                <a:ea typeface="ＭＳ Ｐゴシック" charset="0"/>
                <a:cs typeface="ＭＳ Ｐゴシック" charset="0"/>
              </a:rPr>
              <a:t>devices</a:t>
            </a:r>
            <a:r>
              <a:rPr lang="es-ES_tradnl" sz="2000" b="1" dirty="0">
                <a:solidFill>
                  <a:srgbClr val="FF3300"/>
                </a:solidFill>
                <a:latin typeface="Big Caslon" charset="0"/>
                <a:ea typeface="ＭＳ Ｐゴシック" charset="0"/>
                <a:cs typeface="ＭＳ Ｐゴシック" charset="0"/>
              </a:rPr>
              <a:t> are </a:t>
            </a:r>
            <a:r>
              <a:rPr lang="es-ES_tradnl" sz="2000" b="1" dirty="0" err="1" smtClean="0">
                <a:solidFill>
                  <a:srgbClr val="FF3300"/>
                </a:solidFill>
                <a:latin typeface="Big Caslon" charset="0"/>
                <a:ea typeface="ＭＳ Ｐゴシック" charset="0"/>
                <a:cs typeface="ＭＳ Ｐゴシック" charset="0"/>
              </a:rPr>
              <a:t>needed</a:t>
            </a:r>
            <a:r>
              <a:rPr lang="es-ES_tradnl" sz="2000" b="1" dirty="0" smtClean="0">
                <a:solidFill>
                  <a:srgbClr val="FF3300"/>
                </a:solidFill>
                <a:latin typeface="Big Caslon" charset="0"/>
                <a:ea typeface="ＭＳ Ｐゴシック" charset="0"/>
                <a:cs typeface="ＭＳ Ｐゴシック" charset="0"/>
              </a:rPr>
              <a:t>…</a:t>
            </a:r>
          </a:p>
          <a:p>
            <a:pPr>
              <a:lnSpc>
                <a:spcPct val="90000"/>
              </a:lnSpc>
              <a:buClr>
                <a:srgbClr val="FF0000"/>
              </a:buClr>
              <a:buFont typeface="Wingdings" pitchFamily="2" charset="2"/>
              <a:buChar char="Ø"/>
              <a:defRPr/>
            </a:pPr>
            <a:endParaRPr lang="en-US" sz="1600" b="1" dirty="0">
              <a:latin typeface="Big Caslon" charset="0"/>
              <a:ea typeface="ＭＳ Ｐゴシック" charset="0"/>
              <a:cs typeface="ＭＳ Ｐゴシック" charset="0"/>
            </a:endParaRPr>
          </a:p>
        </p:txBody>
      </p:sp>
      <p:sp>
        <p:nvSpPr>
          <p:cNvPr id="3" name="2 Botón de acción: Volver">
            <a:hlinkClick r:id="" action="ppaction://hlinkshowjump?jump=previousslide" highlightClick="1"/>
          </p:cNvPr>
          <p:cNvSpPr/>
          <p:nvPr/>
        </p:nvSpPr>
        <p:spPr>
          <a:xfrm>
            <a:off x="7668344" y="5433764"/>
            <a:ext cx="864096" cy="576064"/>
          </a:xfrm>
          <a:prstGeom prst="actionButtonReturn">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250825" y="188640"/>
            <a:ext cx="8642350" cy="1143000"/>
          </a:xfrm>
          <a:noFill/>
        </p:spPr>
        <p:txBody>
          <a:bodyPr/>
          <a:lstStyle/>
          <a:p>
            <a:pPr algn="l"/>
            <a:r>
              <a:rPr lang="en-US" sz="2800" b="1" dirty="0" smtClean="0">
                <a:latin typeface="Big Caslon" charset="0"/>
              </a:rPr>
              <a:t>WHY DO WE THINK  SAVINGS ACCOUNTS ARE THE FIRST USEFUL TOOL FOR THE POOR? </a:t>
            </a:r>
          </a:p>
        </p:txBody>
      </p:sp>
      <p:sp>
        <p:nvSpPr>
          <p:cNvPr id="7171" name="Rectangle 5"/>
          <p:cNvSpPr>
            <a:spLocks noGrp="1" noChangeArrowheads="1"/>
          </p:cNvSpPr>
          <p:nvPr>
            <p:ph type="body" idx="1"/>
          </p:nvPr>
        </p:nvSpPr>
        <p:spPr>
          <a:xfrm>
            <a:off x="518864" y="1265238"/>
            <a:ext cx="8229600" cy="4900612"/>
          </a:xfrm>
          <a:noFill/>
        </p:spPr>
        <p:txBody>
          <a:bodyPr/>
          <a:lstStyle/>
          <a:p>
            <a:pPr>
              <a:lnSpc>
                <a:spcPct val="90000"/>
              </a:lnSpc>
              <a:buClr>
                <a:srgbClr val="FF0000"/>
              </a:buClr>
              <a:buFont typeface="Wingdings" pitchFamily="2" charset="2"/>
              <a:buChar char="ü"/>
            </a:pPr>
            <a:endParaRPr lang="en-US" sz="2000" dirty="0" smtClean="0">
              <a:latin typeface="Big Caslon" charset="0"/>
            </a:endParaRPr>
          </a:p>
          <a:p>
            <a:pPr lvl="1">
              <a:lnSpc>
                <a:spcPct val="90000"/>
              </a:lnSpc>
              <a:buClr>
                <a:srgbClr val="FF0000"/>
              </a:buClr>
              <a:buFont typeface="Wingdings" pitchFamily="2" charset="2"/>
              <a:buChar char="ü"/>
            </a:pPr>
            <a:r>
              <a:rPr lang="en-US" sz="2000" dirty="0" smtClean="0">
                <a:latin typeface="Big Caslon" charset="0"/>
              </a:rPr>
              <a:t>Security and Reliability  </a:t>
            </a:r>
          </a:p>
          <a:p>
            <a:pPr lvl="1">
              <a:lnSpc>
                <a:spcPct val="90000"/>
              </a:lnSpc>
              <a:buClr>
                <a:srgbClr val="FF0000"/>
              </a:buClr>
              <a:buFont typeface="Wingdings" pitchFamily="2" charset="2"/>
              <a:buChar char="ü"/>
            </a:pPr>
            <a:r>
              <a:rPr lang="en-US" sz="2000" dirty="0" smtClean="0">
                <a:latin typeface="Big Caslon" charset="0"/>
              </a:rPr>
              <a:t>Privacy </a:t>
            </a:r>
          </a:p>
          <a:p>
            <a:pPr lvl="1">
              <a:lnSpc>
                <a:spcPct val="90000"/>
              </a:lnSpc>
              <a:buClr>
                <a:srgbClr val="FF0000"/>
              </a:buClr>
              <a:buFont typeface="Wingdings" pitchFamily="2" charset="2"/>
              <a:buChar char="ü"/>
            </a:pPr>
            <a:r>
              <a:rPr lang="en-US" sz="2000" dirty="0" smtClean="0">
                <a:latin typeface="Big Caslon" charset="0"/>
              </a:rPr>
              <a:t>Divisibility</a:t>
            </a:r>
            <a:r>
              <a:rPr lang="en-US" sz="2000" i="1" dirty="0" smtClean="0">
                <a:latin typeface="Big Caslon" charset="0"/>
              </a:rPr>
              <a:t> </a:t>
            </a:r>
          </a:p>
          <a:p>
            <a:pPr lvl="1">
              <a:lnSpc>
                <a:spcPct val="90000"/>
              </a:lnSpc>
              <a:buClr>
                <a:srgbClr val="FF0000"/>
              </a:buClr>
              <a:buFont typeface="Wingdings" pitchFamily="2" charset="2"/>
              <a:buChar char="ü"/>
            </a:pPr>
            <a:r>
              <a:rPr lang="en-US" sz="2000" dirty="0" smtClean="0">
                <a:latin typeface="Big Caslon" charset="0"/>
              </a:rPr>
              <a:t>Protection of value </a:t>
            </a:r>
          </a:p>
          <a:p>
            <a:pPr lvl="1">
              <a:lnSpc>
                <a:spcPct val="90000"/>
              </a:lnSpc>
              <a:buClr>
                <a:srgbClr val="FF0000"/>
              </a:buClr>
              <a:buFont typeface="Wingdings" pitchFamily="2" charset="2"/>
              <a:buChar char="ü"/>
            </a:pPr>
            <a:r>
              <a:rPr lang="en-US" sz="2000" dirty="0" smtClean="0">
                <a:latin typeface="Big Caslon" charset="0"/>
              </a:rPr>
              <a:t>Accessibility</a:t>
            </a:r>
          </a:p>
          <a:p>
            <a:pPr lvl="1">
              <a:lnSpc>
                <a:spcPct val="90000"/>
              </a:lnSpc>
              <a:buClr>
                <a:srgbClr val="FF0000"/>
              </a:buClr>
              <a:buFont typeface="Wingdings" pitchFamily="2" charset="2"/>
              <a:buChar char="ü"/>
            </a:pPr>
            <a:r>
              <a:rPr lang="en-US" sz="2000" dirty="0" smtClean="0">
                <a:latin typeface="Big Caslon" charset="0"/>
              </a:rPr>
              <a:t>Empowerment </a:t>
            </a:r>
          </a:p>
          <a:p>
            <a:pPr lvl="1">
              <a:lnSpc>
                <a:spcPct val="90000"/>
              </a:lnSpc>
              <a:buClr>
                <a:srgbClr val="FF0000"/>
              </a:buClr>
              <a:buFont typeface="Wingdings" pitchFamily="2" charset="2"/>
              <a:buChar char="ü"/>
            </a:pPr>
            <a:r>
              <a:rPr lang="en-US" sz="2000" dirty="0" smtClean="0">
                <a:latin typeface="Big Caslon" charset="0"/>
              </a:rPr>
              <a:t>Smooth consumption when experiencing volatile income </a:t>
            </a:r>
          </a:p>
          <a:p>
            <a:pPr lvl="1">
              <a:lnSpc>
                <a:spcPct val="90000"/>
              </a:lnSpc>
              <a:buClr>
                <a:srgbClr val="FF0000"/>
              </a:buClr>
              <a:buFont typeface="Wingdings" pitchFamily="2" charset="2"/>
              <a:buChar char="ü"/>
            </a:pPr>
            <a:r>
              <a:rPr lang="en-US" sz="2000" dirty="0" smtClean="0">
                <a:latin typeface="Big Caslon" charset="0"/>
              </a:rPr>
              <a:t>Opens a relationship with the financial system </a:t>
            </a:r>
          </a:p>
          <a:p>
            <a:pPr lvl="1">
              <a:lnSpc>
                <a:spcPct val="90000"/>
              </a:lnSpc>
              <a:buClr>
                <a:srgbClr val="FF0000"/>
              </a:buClr>
              <a:buFont typeface="Wingdings" pitchFamily="2" charset="2"/>
              <a:buChar char="ü"/>
            </a:pPr>
            <a:r>
              <a:rPr lang="en-US" sz="2000" dirty="0" smtClean="0">
                <a:latin typeface="Big Caslon" charset="0"/>
              </a:rPr>
              <a:t>Facilitates a financial education process</a:t>
            </a:r>
          </a:p>
          <a:p>
            <a:pPr lvl="1">
              <a:lnSpc>
                <a:spcPct val="90000"/>
              </a:lnSpc>
              <a:buClr>
                <a:srgbClr val="FF0000"/>
              </a:buClr>
              <a:buFont typeface="Wingdings" pitchFamily="2" charset="2"/>
              <a:buChar char="ü"/>
            </a:pPr>
            <a:r>
              <a:rPr lang="en-US" sz="2000" dirty="0" smtClean="0">
                <a:latin typeface="Big Caslon" charset="0"/>
              </a:rPr>
              <a:t>Allows productive investments</a:t>
            </a:r>
          </a:p>
          <a:p>
            <a:pPr lvl="1">
              <a:lnSpc>
                <a:spcPct val="90000"/>
              </a:lnSpc>
              <a:buClr>
                <a:srgbClr val="FF0000"/>
              </a:buClr>
              <a:buFont typeface="Wingdings" pitchFamily="2" charset="2"/>
              <a:buChar char="ü"/>
            </a:pPr>
            <a:r>
              <a:rPr lang="en-US" sz="2000" dirty="0" smtClean="0">
                <a:latin typeface="Big Caslon" charset="0"/>
              </a:rPr>
              <a:t>Reduces vulnerability </a:t>
            </a:r>
          </a:p>
          <a:p>
            <a:pPr lvl="1">
              <a:lnSpc>
                <a:spcPct val="90000"/>
              </a:lnSpc>
              <a:buClr>
                <a:srgbClr val="FF0000"/>
              </a:buClr>
              <a:buFont typeface="Wingdings" pitchFamily="2" charset="2"/>
              <a:buChar char="ü"/>
            </a:pPr>
            <a:r>
              <a:rPr lang="en-US" sz="2000" dirty="0" smtClean="0">
                <a:latin typeface="Big Caslon" charset="0"/>
              </a:rPr>
              <a:t>Generates a useable financial asset that the poor can eventually turn into whatever type of investment they choose or need </a:t>
            </a:r>
          </a:p>
          <a:p>
            <a:pPr lvl="1">
              <a:lnSpc>
                <a:spcPct val="90000"/>
              </a:lnSpc>
              <a:buClr>
                <a:srgbClr val="FF8000"/>
              </a:buClr>
              <a:buFont typeface="Wingdings" pitchFamily="2" charset="2"/>
              <a:buChar char="ü"/>
            </a:pPr>
            <a:endParaRPr lang="en-US" sz="1800" dirty="0" smtClean="0">
              <a:latin typeface="Big Caslon" charset="0"/>
            </a:endParaRPr>
          </a:p>
          <a:p>
            <a:pPr>
              <a:lnSpc>
                <a:spcPct val="90000"/>
              </a:lnSpc>
            </a:pPr>
            <a:endParaRPr lang="en-US" sz="2000" i="1" dirty="0" smtClean="0">
              <a:latin typeface="Big Caslon" charset="0"/>
            </a:endParaRPr>
          </a:p>
        </p:txBody>
      </p:sp>
      <p:sp>
        <p:nvSpPr>
          <p:cNvPr id="4" name="3 CuadroTexto"/>
          <p:cNvSpPr txBox="1"/>
          <p:nvPr/>
        </p:nvSpPr>
        <p:spPr>
          <a:xfrm>
            <a:off x="179512" y="1537047"/>
            <a:ext cx="648072" cy="307777"/>
          </a:xfrm>
          <a:prstGeom prst="rect">
            <a:avLst/>
          </a:prstGeom>
          <a:noFill/>
        </p:spPr>
        <p:txBody>
          <a:bodyPr wrap="square" rtlCol="0">
            <a:spAutoFit/>
          </a:bodyPr>
          <a:lstStyle/>
          <a:p>
            <a:r>
              <a:rPr lang="en-US" sz="1400" dirty="0" smtClean="0">
                <a:latin typeface="Berlin Sans FB Demi" pitchFamily="34" charset="0"/>
              </a:rPr>
              <a:t>1</a:t>
            </a:r>
            <a:endParaRPr lang="en-US" sz="1400" dirty="0">
              <a:latin typeface="Berlin Sans FB Demi" pitchFamily="34" charset="0"/>
            </a:endParaRPr>
          </a:p>
        </p:txBody>
      </p:sp>
      <p:sp>
        <p:nvSpPr>
          <p:cNvPr id="5" name="4 CuadroTexto"/>
          <p:cNvSpPr txBox="1"/>
          <p:nvPr/>
        </p:nvSpPr>
        <p:spPr>
          <a:xfrm>
            <a:off x="179512" y="1844824"/>
            <a:ext cx="1008112" cy="307777"/>
          </a:xfrm>
          <a:prstGeom prst="rect">
            <a:avLst/>
          </a:prstGeom>
          <a:noFill/>
        </p:spPr>
        <p:txBody>
          <a:bodyPr wrap="square" rtlCol="0">
            <a:spAutoFit/>
          </a:bodyPr>
          <a:lstStyle/>
          <a:p>
            <a:r>
              <a:rPr lang="en-US" sz="1400" dirty="0" smtClean="0">
                <a:latin typeface="Berlin Sans FB Demi" pitchFamily="34" charset="0"/>
              </a:rPr>
              <a:t>2</a:t>
            </a:r>
            <a:endParaRPr lang="en-US" sz="1400" dirty="0">
              <a:latin typeface="Berlin Sans FB Demi" pitchFamily="34" charset="0"/>
            </a:endParaRPr>
          </a:p>
        </p:txBody>
      </p:sp>
      <p:sp>
        <p:nvSpPr>
          <p:cNvPr id="6" name="5 CuadroTexto"/>
          <p:cNvSpPr txBox="1"/>
          <p:nvPr/>
        </p:nvSpPr>
        <p:spPr>
          <a:xfrm>
            <a:off x="179512" y="2204864"/>
            <a:ext cx="1296144" cy="307777"/>
          </a:xfrm>
          <a:prstGeom prst="rect">
            <a:avLst/>
          </a:prstGeom>
          <a:noFill/>
        </p:spPr>
        <p:txBody>
          <a:bodyPr wrap="square" rtlCol="0">
            <a:spAutoFit/>
          </a:bodyPr>
          <a:lstStyle/>
          <a:p>
            <a:r>
              <a:rPr lang="en-US" sz="1400" dirty="0" smtClean="0">
                <a:latin typeface="Berlin Sans FB Demi" pitchFamily="34" charset="0"/>
              </a:rPr>
              <a:t>3</a:t>
            </a:r>
            <a:endParaRPr lang="en-US" sz="1400" dirty="0">
              <a:latin typeface="Berlin Sans FB Demi" pitchFamily="34" charset="0"/>
            </a:endParaRPr>
          </a:p>
        </p:txBody>
      </p:sp>
      <p:sp>
        <p:nvSpPr>
          <p:cNvPr id="7" name="6 CuadroTexto"/>
          <p:cNvSpPr txBox="1"/>
          <p:nvPr/>
        </p:nvSpPr>
        <p:spPr>
          <a:xfrm>
            <a:off x="179512" y="2564904"/>
            <a:ext cx="1296144" cy="307777"/>
          </a:xfrm>
          <a:prstGeom prst="rect">
            <a:avLst/>
          </a:prstGeom>
          <a:noFill/>
        </p:spPr>
        <p:txBody>
          <a:bodyPr wrap="square" rtlCol="0">
            <a:spAutoFit/>
          </a:bodyPr>
          <a:lstStyle/>
          <a:p>
            <a:r>
              <a:rPr lang="en-US" sz="1400" dirty="0">
                <a:latin typeface="Berlin Sans FB Demi" pitchFamily="34" charset="0"/>
              </a:rPr>
              <a:t>4</a:t>
            </a:r>
          </a:p>
        </p:txBody>
      </p:sp>
      <p:sp>
        <p:nvSpPr>
          <p:cNvPr id="8" name="7 CuadroTexto"/>
          <p:cNvSpPr txBox="1"/>
          <p:nvPr/>
        </p:nvSpPr>
        <p:spPr>
          <a:xfrm>
            <a:off x="179512" y="2905199"/>
            <a:ext cx="1296144" cy="307777"/>
          </a:xfrm>
          <a:prstGeom prst="rect">
            <a:avLst/>
          </a:prstGeom>
          <a:noFill/>
        </p:spPr>
        <p:txBody>
          <a:bodyPr wrap="square" rtlCol="0">
            <a:spAutoFit/>
          </a:bodyPr>
          <a:lstStyle/>
          <a:p>
            <a:r>
              <a:rPr lang="en-US" sz="1400" dirty="0" smtClean="0">
                <a:latin typeface="Berlin Sans FB Demi" pitchFamily="34" charset="0"/>
              </a:rPr>
              <a:t>5</a:t>
            </a:r>
          </a:p>
        </p:txBody>
      </p:sp>
      <p:sp>
        <p:nvSpPr>
          <p:cNvPr id="9" name="8 CuadroTexto"/>
          <p:cNvSpPr txBox="1"/>
          <p:nvPr/>
        </p:nvSpPr>
        <p:spPr>
          <a:xfrm>
            <a:off x="179512" y="3284984"/>
            <a:ext cx="1296144" cy="307777"/>
          </a:xfrm>
          <a:prstGeom prst="rect">
            <a:avLst/>
          </a:prstGeom>
          <a:noFill/>
        </p:spPr>
        <p:txBody>
          <a:bodyPr wrap="square" rtlCol="0">
            <a:spAutoFit/>
          </a:bodyPr>
          <a:lstStyle/>
          <a:p>
            <a:r>
              <a:rPr lang="en-US" sz="1400" dirty="0" smtClean="0">
                <a:latin typeface="Berlin Sans FB Demi" pitchFamily="34" charset="0"/>
              </a:rPr>
              <a:t>6</a:t>
            </a:r>
          </a:p>
        </p:txBody>
      </p:sp>
      <p:sp>
        <p:nvSpPr>
          <p:cNvPr id="10" name="9 CuadroTexto"/>
          <p:cNvSpPr txBox="1"/>
          <p:nvPr/>
        </p:nvSpPr>
        <p:spPr>
          <a:xfrm>
            <a:off x="179512" y="3573016"/>
            <a:ext cx="648072" cy="307777"/>
          </a:xfrm>
          <a:prstGeom prst="rect">
            <a:avLst/>
          </a:prstGeom>
          <a:noFill/>
        </p:spPr>
        <p:txBody>
          <a:bodyPr wrap="square" rtlCol="0">
            <a:spAutoFit/>
          </a:bodyPr>
          <a:lstStyle/>
          <a:p>
            <a:r>
              <a:rPr lang="en-US" sz="1400" dirty="0">
                <a:latin typeface="Berlin Sans FB Demi" pitchFamily="34" charset="0"/>
              </a:rPr>
              <a:t>7</a:t>
            </a:r>
          </a:p>
        </p:txBody>
      </p:sp>
      <p:sp>
        <p:nvSpPr>
          <p:cNvPr id="11" name="10 CuadroTexto"/>
          <p:cNvSpPr txBox="1"/>
          <p:nvPr/>
        </p:nvSpPr>
        <p:spPr>
          <a:xfrm>
            <a:off x="179512" y="3913311"/>
            <a:ext cx="1008112" cy="307777"/>
          </a:xfrm>
          <a:prstGeom prst="rect">
            <a:avLst/>
          </a:prstGeom>
          <a:noFill/>
        </p:spPr>
        <p:txBody>
          <a:bodyPr wrap="square" rtlCol="0">
            <a:spAutoFit/>
          </a:bodyPr>
          <a:lstStyle/>
          <a:p>
            <a:r>
              <a:rPr lang="en-US" sz="1400" dirty="0">
                <a:latin typeface="Berlin Sans FB Demi" pitchFamily="34" charset="0"/>
              </a:rPr>
              <a:t>8</a:t>
            </a:r>
          </a:p>
        </p:txBody>
      </p:sp>
      <p:sp>
        <p:nvSpPr>
          <p:cNvPr id="12" name="11 CuadroTexto"/>
          <p:cNvSpPr txBox="1"/>
          <p:nvPr/>
        </p:nvSpPr>
        <p:spPr>
          <a:xfrm>
            <a:off x="192460" y="4273351"/>
            <a:ext cx="1296144" cy="307777"/>
          </a:xfrm>
          <a:prstGeom prst="rect">
            <a:avLst/>
          </a:prstGeom>
          <a:noFill/>
        </p:spPr>
        <p:txBody>
          <a:bodyPr wrap="square" rtlCol="0">
            <a:spAutoFit/>
          </a:bodyPr>
          <a:lstStyle/>
          <a:p>
            <a:r>
              <a:rPr lang="en-US" sz="1400" dirty="0" smtClean="0">
                <a:latin typeface="Berlin Sans FB Demi" pitchFamily="34" charset="0"/>
              </a:rPr>
              <a:t>9</a:t>
            </a:r>
            <a:endParaRPr lang="en-US" sz="1400" dirty="0">
              <a:latin typeface="Berlin Sans FB Demi" pitchFamily="34" charset="0"/>
            </a:endParaRPr>
          </a:p>
        </p:txBody>
      </p:sp>
      <p:sp>
        <p:nvSpPr>
          <p:cNvPr id="13" name="12 CuadroTexto"/>
          <p:cNvSpPr txBox="1"/>
          <p:nvPr/>
        </p:nvSpPr>
        <p:spPr>
          <a:xfrm>
            <a:off x="107504" y="4653136"/>
            <a:ext cx="3528392" cy="307777"/>
          </a:xfrm>
          <a:prstGeom prst="rect">
            <a:avLst/>
          </a:prstGeom>
          <a:noFill/>
        </p:spPr>
        <p:txBody>
          <a:bodyPr wrap="square" rtlCol="0">
            <a:spAutoFit/>
          </a:bodyPr>
          <a:lstStyle/>
          <a:p>
            <a:r>
              <a:rPr lang="en-US" sz="1400" dirty="0" smtClean="0">
                <a:latin typeface="Berlin Sans FB Demi" pitchFamily="34" charset="0"/>
              </a:rPr>
              <a:t>10</a:t>
            </a:r>
            <a:endParaRPr lang="en-US" sz="1400" dirty="0">
              <a:latin typeface="Berlin Sans FB Demi" pitchFamily="34" charset="0"/>
            </a:endParaRPr>
          </a:p>
        </p:txBody>
      </p:sp>
      <p:sp>
        <p:nvSpPr>
          <p:cNvPr id="14" name="13 CuadroTexto"/>
          <p:cNvSpPr txBox="1"/>
          <p:nvPr/>
        </p:nvSpPr>
        <p:spPr>
          <a:xfrm>
            <a:off x="107504" y="4941168"/>
            <a:ext cx="1296144" cy="523220"/>
          </a:xfrm>
          <a:prstGeom prst="rect">
            <a:avLst/>
          </a:prstGeom>
          <a:noFill/>
        </p:spPr>
        <p:txBody>
          <a:bodyPr wrap="square" rtlCol="0">
            <a:spAutoFit/>
          </a:bodyPr>
          <a:lstStyle/>
          <a:p>
            <a:r>
              <a:rPr lang="en-US" sz="1400" dirty="0" smtClean="0">
                <a:latin typeface="Berlin Sans FB Demi" pitchFamily="34" charset="0"/>
              </a:rPr>
              <a:t>11</a:t>
            </a:r>
          </a:p>
          <a:p>
            <a:endParaRPr lang="en-US" sz="1400" dirty="0" smtClean="0">
              <a:latin typeface="Berlin Sans FB Demi" pitchFamily="34" charset="0"/>
            </a:endParaRPr>
          </a:p>
        </p:txBody>
      </p:sp>
      <p:sp>
        <p:nvSpPr>
          <p:cNvPr id="15" name="14 CuadroTexto"/>
          <p:cNvSpPr txBox="1"/>
          <p:nvPr/>
        </p:nvSpPr>
        <p:spPr>
          <a:xfrm>
            <a:off x="107504" y="5282044"/>
            <a:ext cx="1296144" cy="523220"/>
          </a:xfrm>
          <a:prstGeom prst="rect">
            <a:avLst/>
          </a:prstGeom>
          <a:noFill/>
        </p:spPr>
        <p:txBody>
          <a:bodyPr wrap="square" rtlCol="0">
            <a:spAutoFit/>
          </a:bodyPr>
          <a:lstStyle/>
          <a:p>
            <a:r>
              <a:rPr lang="en-US" sz="1400" dirty="0" smtClean="0">
                <a:latin typeface="Berlin Sans FB Demi" pitchFamily="34" charset="0"/>
              </a:rPr>
              <a:t>12</a:t>
            </a:r>
          </a:p>
          <a:p>
            <a:endParaRPr lang="en-US" sz="1400" dirty="0" smtClean="0">
              <a:latin typeface="Berlin Sans FB Dem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388" y="116632"/>
            <a:ext cx="8507412" cy="1143000"/>
          </a:xfrm>
        </p:spPr>
        <p:txBody>
          <a:bodyPr/>
          <a:lstStyle/>
          <a:p>
            <a:pPr algn="l"/>
            <a:r>
              <a:rPr lang="en-US" sz="2800" b="1" dirty="0" smtClean="0">
                <a:latin typeface="Big Caslon" charset="0"/>
              </a:rPr>
              <a:t>PERUVIAN BACKGROUND EXPERIENCES  USING FORMAL SAVINGS: </a:t>
            </a:r>
          </a:p>
        </p:txBody>
      </p:sp>
      <p:sp>
        <p:nvSpPr>
          <p:cNvPr id="2" name="1 CuadroTexto"/>
          <p:cNvSpPr txBox="1"/>
          <p:nvPr/>
        </p:nvSpPr>
        <p:spPr>
          <a:xfrm>
            <a:off x="611560" y="1556792"/>
            <a:ext cx="2448272" cy="2154436"/>
          </a:xfrm>
          <a:prstGeom prst="rect">
            <a:avLst/>
          </a:prstGeom>
          <a:solidFill>
            <a:schemeClr val="accent2">
              <a:lumMod val="40000"/>
              <a:lumOff val="60000"/>
            </a:schemeClr>
          </a:solidFill>
        </p:spPr>
        <p:txBody>
          <a:bodyPr wrap="square" rtlCol="0">
            <a:spAutoFit/>
          </a:bodyPr>
          <a:lstStyle/>
          <a:p>
            <a:pPr marL="0" indent="0" algn="ctr">
              <a:buClr>
                <a:srgbClr val="FF0000"/>
              </a:buClr>
              <a:buNone/>
            </a:pPr>
            <a:r>
              <a:rPr lang="en-US" sz="1400" b="1" dirty="0" smtClean="0"/>
              <a:t>INTRODUCTION TO POOR RURAL FAMILIES TO THE FINANCIAL SYSTEM VIA: </a:t>
            </a:r>
          </a:p>
          <a:p>
            <a:pPr marL="0" indent="0" algn="ctr">
              <a:buClr>
                <a:srgbClr val="FF0000"/>
              </a:buClr>
              <a:buNone/>
            </a:pPr>
            <a:endParaRPr lang="en-US" sz="1400" b="1" dirty="0"/>
          </a:p>
          <a:p>
            <a:pPr marL="0" indent="0" algn="ctr">
              <a:buClr>
                <a:srgbClr val="FF0000"/>
              </a:buClr>
              <a:buNone/>
            </a:pPr>
            <a:endParaRPr lang="en-US" sz="1400" b="1" dirty="0" smtClean="0"/>
          </a:p>
          <a:p>
            <a:pPr marL="0" indent="0" algn="ctr">
              <a:buClr>
                <a:srgbClr val="FF0000"/>
              </a:buClr>
              <a:buNone/>
            </a:pPr>
            <a:r>
              <a:rPr lang="en-US" sz="1400" b="1" dirty="0" smtClean="0"/>
              <a:t> (no cost) </a:t>
            </a:r>
            <a:r>
              <a:rPr lang="en-US" sz="1600" b="1" dirty="0" smtClean="0">
                <a:solidFill>
                  <a:srgbClr val="FF3300"/>
                </a:solidFill>
              </a:rPr>
              <a:t>MICRO SAVINGS ACCOUNTS</a:t>
            </a:r>
            <a:endParaRPr lang="en-US" sz="1600" b="1" dirty="0">
              <a:solidFill>
                <a:srgbClr val="FF3300"/>
              </a:solidFill>
            </a:endParaRPr>
          </a:p>
          <a:p>
            <a:endParaRPr lang="en-US" dirty="0"/>
          </a:p>
        </p:txBody>
      </p:sp>
      <p:cxnSp>
        <p:nvCxnSpPr>
          <p:cNvPr id="7" name="6 Conector recto"/>
          <p:cNvCxnSpPr/>
          <p:nvPr/>
        </p:nvCxnSpPr>
        <p:spPr>
          <a:xfrm>
            <a:off x="3491880" y="1484784"/>
            <a:ext cx="0" cy="2520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3419872" y="1484784"/>
            <a:ext cx="5040560" cy="461665"/>
          </a:xfrm>
          <a:prstGeom prst="rect">
            <a:avLst/>
          </a:prstGeom>
          <a:noFill/>
        </p:spPr>
        <p:txBody>
          <a:bodyPr wrap="square" rtlCol="0">
            <a:spAutoFit/>
          </a:bodyPr>
          <a:lstStyle/>
          <a:p>
            <a:r>
              <a:rPr lang="en-US" sz="2400" b="1" dirty="0" smtClean="0">
                <a:solidFill>
                  <a:srgbClr val="FF3300"/>
                </a:solidFill>
              </a:rPr>
              <a:t>	2 STATE-RUN PROGRAMS</a:t>
            </a:r>
            <a:endParaRPr lang="en-US" sz="2400" b="1" dirty="0">
              <a:solidFill>
                <a:srgbClr val="FF3300"/>
              </a:solidFill>
            </a:endParaRPr>
          </a:p>
        </p:txBody>
      </p:sp>
      <p:sp>
        <p:nvSpPr>
          <p:cNvPr id="9" name="8 CuadroTexto"/>
          <p:cNvSpPr txBox="1"/>
          <p:nvPr/>
        </p:nvSpPr>
        <p:spPr>
          <a:xfrm>
            <a:off x="3995936" y="1772816"/>
            <a:ext cx="648072" cy="830997"/>
          </a:xfrm>
          <a:prstGeom prst="rect">
            <a:avLst/>
          </a:prstGeom>
          <a:noFill/>
        </p:spPr>
        <p:txBody>
          <a:bodyPr wrap="square" rtlCol="0">
            <a:spAutoFit/>
          </a:bodyPr>
          <a:lstStyle/>
          <a:p>
            <a:r>
              <a:rPr lang="en-US" sz="4800" dirty="0" smtClean="0">
                <a:latin typeface="Berlin Sans FB Demi" pitchFamily="34" charset="0"/>
              </a:rPr>
              <a:t>1</a:t>
            </a:r>
            <a:endParaRPr lang="en-US" sz="4800" dirty="0">
              <a:latin typeface="Berlin Sans FB Demi" pitchFamily="34" charset="0"/>
            </a:endParaRPr>
          </a:p>
        </p:txBody>
      </p:sp>
      <p:sp>
        <p:nvSpPr>
          <p:cNvPr id="10" name="9 CuadroTexto"/>
          <p:cNvSpPr txBox="1"/>
          <p:nvPr/>
        </p:nvSpPr>
        <p:spPr>
          <a:xfrm>
            <a:off x="3995936" y="2814027"/>
            <a:ext cx="1008112" cy="830997"/>
          </a:xfrm>
          <a:prstGeom prst="rect">
            <a:avLst/>
          </a:prstGeom>
          <a:noFill/>
        </p:spPr>
        <p:txBody>
          <a:bodyPr wrap="square" rtlCol="0">
            <a:spAutoFit/>
          </a:bodyPr>
          <a:lstStyle/>
          <a:p>
            <a:r>
              <a:rPr lang="en-US" sz="4800" dirty="0" smtClean="0">
                <a:latin typeface="Berlin Sans FB Demi" pitchFamily="34" charset="0"/>
              </a:rPr>
              <a:t>2</a:t>
            </a:r>
            <a:endParaRPr lang="en-US" sz="4800" dirty="0">
              <a:latin typeface="Berlin Sans FB Demi" pitchFamily="34" charset="0"/>
            </a:endParaRPr>
          </a:p>
        </p:txBody>
      </p:sp>
      <p:sp>
        <p:nvSpPr>
          <p:cNvPr id="5" name="4 CuadroTexto"/>
          <p:cNvSpPr txBox="1"/>
          <p:nvPr/>
        </p:nvSpPr>
        <p:spPr>
          <a:xfrm>
            <a:off x="4788024" y="2020778"/>
            <a:ext cx="3960440" cy="707886"/>
          </a:xfrm>
          <a:prstGeom prst="rect">
            <a:avLst/>
          </a:prstGeom>
          <a:noFill/>
        </p:spPr>
        <p:txBody>
          <a:bodyPr wrap="square" rtlCol="0">
            <a:spAutoFit/>
          </a:bodyPr>
          <a:lstStyle/>
          <a:p>
            <a:r>
              <a:rPr lang="en-US" sz="2000" dirty="0" err="1" smtClean="0"/>
              <a:t>Proyecto</a:t>
            </a:r>
            <a:r>
              <a:rPr lang="en-US" sz="2000" dirty="0" smtClean="0"/>
              <a:t> </a:t>
            </a:r>
            <a:r>
              <a:rPr lang="en-US" sz="2000" dirty="0" err="1" smtClean="0"/>
              <a:t>Corredor</a:t>
            </a:r>
            <a:r>
              <a:rPr lang="en-US" sz="2000" dirty="0" smtClean="0"/>
              <a:t> Puno-Cusco (2001-2008)</a:t>
            </a:r>
            <a:endParaRPr lang="en-US" sz="2000" dirty="0"/>
          </a:p>
        </p:txBody>
      </p:sp>
      <p:sp>
        <p:nvSpPr>
          <p:cNvPr id="6" name="5 CuadroTexto"/>
          <p:cNvSpPr txBox="1"/>
          <p:nvPr/>
        </p:nvSpPr>
        <p:spPr>
          <a:xfrm>
            <a:off x="4788024" y="3081154"/>
            <a:ext cx="2736304" cy="707886"/>
          </a:xfrm>
          <a:prstGeom prst="rect">
            <a:avLst/>
          </a:prstGeom>
          <a:noFill/>
        </p:spPr>
        <p:txBody>
          <a:bodyPr wrap="square" rtlCol="0">
            <a:spAutoFit/>
          </a:bodyPr>
          <a:lstStyle/>
          <a:p>
            <a:r>
              <a:rPr lang="en-US" sz="2000" dirty="0" err="1" smtClean="0"/>
              <a:t>Proyecto</a:t>
            </a:r>
            <a:r>
              <a:rPr lang="en-US" sz="2000" dirty="0" smtClean="0"/>
              <a:t> Sierra Sur (2005-2011)</a:t>
            </a:r>
            <a:endParaRPr lang="en-US" sz="2000" dirty="0"/>
          </a:p>
        </p:txBody>
      </p:sp>
      <p:sp>
        <p:nvSpPr>
          <p:cNvPr id="11" name="10 CuadroTexto"/>
          <p:cNvSpPr txBox="1"/>
          <p:nvPr/>
        </p:nvSpPr>
        <p:spPr>
          <a:xfrm>
            <a:off x="539552" y="4149080"/>
            <a:ext cx="2376264" cy="461665"/>
          </a:xfrm>
          <a:prstGeom prst="rect">
            <a:avLst/>
          </a:prstGeom>
          <a:noFill/>
        </p:spPr>
        <p:txBody>
          <a:bodyPr wrap="square" rtlCol="0">
            <a:spAutoFit/>
          </a:bodyPr>
          <a:lstStyle/>
          <a:p>
            <a:r>
              <a:rPr lang="en-US" sz="2400" b="1" dirty="0" smtClean="0">
                <a:solidFill>
                  <a:srgbClr val="002060"/>
                </a:solidFill>
              </a:rPr>
              <a:t>CONTEXT:</a:t>
            </a:r>
            <a:endParaRPr lang="en-US" sz="2400" b="1" dirty="0">
              <a:solidFill>
                <a:srgbClr val="002060"/>
              </a:solidFill>
            </a:endParaRPr>
          </a:p>
        </p:txBody>
      </p:sp>
      <p:cxnSp>
        <p:nvCxnSpPr>
          <p:cNvPr id="13" name="12 Conector recto"/>
          <p:cNvCxnSpPr/>
          <p:nvPr/>
        </p:nvCxnSpPr>
        <p:spPr>
          <a:xfrm>
            <a:off x="647564" y="4149080"/>
            <a:ext cx="7992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323528" y="4710623"/>
            <a:ext cx="8280920" cy="2246769"/>
          </a:xfrm>
          <a:prstGeom prst="rect">
            <a:avLst/>
          </a:prstGeom>
          <a:noFill/>
        </p:spPr>
        <p:txBody>
          <a:bodyPr wrap="square" rtlCol="0">
            <a:spAutoFit/>
          </a:bodyPr>
          <a:lstStyle/>
          <a:p>
            <a:pPr marL="457200" indent="-457200">
              <a:buClr>
                <a:srgbClr val="FF0000"/>
              </a:buClr>
              <a:buFont typeface="Wingdings" pitchFamily="2" charset="2"/>
              <a:buChar char="Ø"/>
            </a:pPr>
            <a:r>
              <a:rPr lang="en-US" sz="1400" b="1" dirty="0" smtClean="0"/>
              <a:t>Suitable environment ( 2009: Peru ranked an amiable microfinance environment out of 55 countries </a:t>
            </a:r>
            <a:r>
              <a:rPr lang="en-US" altLang="ja-JP" sz="800" dirty="0" smtClean="0"/>
              <a:t>“</a:t>
            </a:r>
            <a:r>
              <a:rPr lang="en-US" altLang="ja-JP" sz="800" dirty="0"/>
              <a:t>G</a:t>
            </a:r>
            <a:r>
              <a:rPr lang="en-US" sz="800" dirty="0"/>
              <a:t>lobal microscope on the microfinance business environment</a:t>
            </a:r>
            <a:r>
              <a:rPr lang="en-US" sz="800" dirty="0" smtClean="0"/>
              <a:t>,</a:t>
            </a:r>
            <a:r>
              <a:rPr lang="es-ES" sz="800" dirty="0" smtClean="0"/>
              <a:t>”</a:t>
            </a:r>
            <a:r>
              <a:rPr lang="es-ES" sz="1400" b="1" dirty="0" smtClean="0"/>
              <a:t>)</a:t>
            </a:r>
            <a:r>
              <a:rPr lang="en-US" sz="1400" b="1" dirty="0" smtClean="0"/>
              <a:t/>
            </a:r>
            <a:br>
              <a:rPr lang="en-US" sz="1400" b="1" dirty="0" smtClean="0"/>
            </a:br>
            <a:endParaRPr lang="en-US" sz="1400" b="1" dirty="0" smtClean="0"/>
          </a:p>
          <a:p>
            <a:pPr marL="457200" indent="-457200">
              <a:buClr>
                <a:srgbClr val="FF0000"/>
              </a:buClr>
              <a:buFont typeface="Wingdings" pitchFamily="2" charset="2"/>
              <a:buChar char="Ø"/>
            </a:pPr>
            <a:r>
              <a:rPr lang="en-US" sz="1400" b="1" dirty="0" smtClean="0"/>
              <a:t>Low Inflation</a:t>
            </a:r>
            <a:br>
              <a:rPr lang="en-US" sz="1400" b="1" dirty="0" smtClean="0"/>
            </a:br>
            <a:endParaRPr lang="en-US" sz="1400" b="1" dirty="0" smtClean="0"/>
          </a:p>
          <a:p>
            <a:pPr marL="457200" indent="-457200">
              <a:buClr>
                <a:srgbClr val="FF0000"/>
              </a:buClr>
              <a:buFont typeface="Wingdings" pitchFamily="2" charset="2"/>
              <a:buChar char="Ø"/>
            </a:pPr>
            <a:r>
              <a:rPr lang="en-US" sz="1400" b="1" dirty="0" smtClean="0"/>
              <a:t>Good microfinance development </a:t>
            </a:r>
            <a:r>
              <a:rPr lang="en-US" sz="1000" dirty="0" smtClean="0"/>
              <a:t>(D</a:t>
            </a:r>
            <a:r>
              <a:rPr lang="es-ES_tradnl" altLang="ja-JP" sz="1000" dirty="0" err="1" smtClean="0"/>
              <a:t>evelopment</a:t>
            </a:r>
            <a:r>
              <a:rPr lang="es-ES_tradnl" altLang="ja-JP" sz="1000" dirty="0" smtClean="0"/>
              <a:t> </a:t>
            </a:r>
            <a:r>
              <a:rPr lang="es-ES_tradnl" altLang="ja-JP" sz="1000" dirty="0"/>
              <a:t>of formal, </a:t>
            </a:r>
            <a:r>
              <a:rPr lang="es-ES_tradnl" altLang="ja-JP" sz="1000" dirty="0" err="1"/>
              <a:t>regulated</a:t>
            </a:r>
            <a:r>
              <a:rPr lang="es-ES_tradnl" altLang="ja-JP" sz="1000" dirty="0"/>
              <a:t>, and </a:t>
            </a:r>
            <a:r>
              <a:rPr lang="es-ES_tradnl" altLang="ja-JP" sz="1000" dirty="0" err="1"/>
              <a:t>profitable</a:t>
            </a:r>
            <a:r>
              <a:rPr lang="es-ES_tradnl" altLang="ja-JP" sz="1000" dirty="0"/>
              <a:t> </a:t>
            </a:r>
            <a:r>
              <a:rPr lang="es-ES_tradnl" altLang="ja-JP" sz="1000" dirty="0" err="1"/>
              <a:t>financial</a:t>
            </a:r>
            <a:r>
              <a:rPr lang="es-ES_tradnl" altLang="ja-JP" sz="1000" dirty="0"/>
              <a:t> </a:t>
            </a:r>
            <a:r>
              <a:rPr lang="es-ES_tradnl" altLang="ja-JP" sz="1000" dirty="0" err="1"/>
              <a:t>institutions</a:t>
            </a:r>
            <a:r>
              <a:rPr lang="es-ES_tradnl" altLang="ja-JP" sz="1000" dirty="0"/>
              <a:t>, </a:t>
            </a:r>
            <a:r>
              <a:rPr lang="es-ES_tradnl" altLang="ja-JP" sz="1000" dirty="0" err="1"/>
              <a:t>that</a:t>
            </a:r>
            <a:r>
              <a:rPr lang="es-ES_tradnl" altLang="ja-JP" sz="1000" dirty="0"/>
              <a:t> </a:t>
            </a:r>
            <a:r>
              <a:rPr lang="es-ES_tradnl" altLang="ja-JP" sz="1000" dirty="0" err="1"/>
              <a:t>have</a:t>
            </a:r>
            <a:r>
              <a:rPr lang="es-ES_tradnl" altLang="ja-JP" sz="1000" dirty="0"/>
              <a:t> </a:t>
            </a:r>
            <a:r>
              <a:rPr lang="es-ES_tradnl" altLang="ja-JP" sz="1000" dirty="0" err="1"/>
              <a:t>grown</a:t>
            </a:r>
            <a:r>
              <a:rPr lang="es-ES_tradnl" altLang="ja-JP" sz="1000" dirty="0"/>
              <a:t> </a:t>
            </a:r>
            <a:r>
              <a:rPr lang="es-ES_tradnl" altLang="ja-JP" sz="1000" dirty="0" err="1"/>
              <a:t>through</a:t>
            </a:r>
            <a:r>
              <a:rPr lang="es-ES_tradnl" altLang="ja-JP" sz="1000" dirty="0"/>
              <a:t> </a:t>
            </a:r>
            <a:r>
              <a:rPr lang="es-ES_tradnl" altLang="ja-JP" sz="1000" dirty="0" err="1"/>
              <a:t>credit</a:t>
            </a:r>
            <a:r>
              <a:rPr lang="es-ES_tradnl" altLang="ja-JP" sz="1000" dirty="0"/>
              <a:t> and </a:t>
            </a:r>
            <a:r>
              <a:rPr lang="es-ES_tradnl" altLang="ja-JP" sz="1000" dirty="0" err="1"/>
              <a:t>savings</a:t>
            </a:r>
            <a:r>
              <a:rPr lang="es-ES_tradnl" altLang="ja-JP" sz="1000" dirty="0"/>
              <a:t> in </a:t>
            </a:r>
            <a:r>
              <a:rPr lang="es-ES_tradnl" altLang="ja-JP" sz="1000" b="1" dirty="0" err="1">
                <a:solidFill>
                  <a:srgbClr val="FF3300"/>
                </a:solidFill>
              </a:rPr>
              <a:t>traditionally</a:t>
            </a:r>
            <a:r>
              <a:rPr lang="es-ES_tradnl" altLang="ja-JP" sz="1000" b="1" dirty="0">
                <a:solidFill>
                  <a:srgbClr val="FF3300"/>
                </a:solidFill>
              </a:rPr>
              <a:t> </a:t>
            </a:r>
            <a:r>
              <a:rPr lang="es-ES_tradnl" altLang="ja-JP" sz="1000" b="1" dirty="0" err="1">
                <a:solidFill>
                  <a:srgbClr val="FF3300"/>
                </a:solidFill>
              </a:rPr>
              <a:t>excluded</a:t>
            </a:r>
            <a:r>
              <a:rPr lang="es-ES_tradnl" altLang="ja-JP" sz="1000" b="1" dirty="0">
                <a:solidFill>
                  <a:srgbClr val="FF3300"/>
                </a:solidFill>
              </a:rPr>
              <a:t> </a:t>
            </a:r>
            <a:r>
              <a:rPr lang="es-ES_tradnl" altLang="ja-JP" sz="1000" b="1" dirty="0" err="1" smtClean="0">
                <a:solidFill>
                  <a:srgbClr val="FF3300"/>
                </a:solidFill>
              </a:rPr>
              <a:t>sectors</a:t>
            </a:r>
            <a:r>
              <a:rPr lang="es-ES_tradnl" altLang="ja-JP" sz="1000" dirty="0" smtClean="0"/>
              <a:t>) </a:t>
            </a:r>
            <a:endParaRPr lang="es-ES_tradnl" altLang="ja-JP" sz="1000" dirty="0"/>
          </a:p>
          <a:p>
            <a:pPr marL="0" indent="0" algn="just">
              <a:buClr>
                <a:srgbClr val="FF0000"/>
              </a:buClr>
              <a:buNone/>
            </a:pPr>
            <a:endParaRPr lang="en-US" altLang="ja-JP" sz="1800" dirty="0"/>
          </a:p>
          <a:p>
            <a:pPr marL="457200" indent="-457200">
              <a:buClr>
                <a:srgbClr val="FF0000"/>
              </a:buClr>
              <a:buFont typeface="Wingdings" pitchFamily="2" charset="2"/>
              <a:buChar char="Ø"/>
            </a:pPr>
            <a:endParaRPr lang="en-US" sz="1400" b="1" dirty="0" smtClean="0"/>
          </a:p>
          <a:p>
            <a:pPr>
              <a:buClr>
                <a:srgbClr val="FF0000"/>
              </a:buClr>
            </a:pPr>
            <a:endParaRPr lang="en-US"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5"/>
          <p:cNvPicPr>
            <a:picLocks noChangeAspect="1" noChangeArrowheads="1"/>
          </p:cNvPicPr>
          <p:nvPr/>
        </p:nvPicPr>
        <p:blipFill>
          <a:blip r:embed="rId3" cstate="print"/>
          <a:srcRect/>
          <a:stretch>
            <a:fillRect/>
          </a:stretch>
        </p:blipFill>
        <p:spPr bwMode="auto">
          <a:xfrm>
            <a:off x="6231671" y="3429000"/>
            <a:ext cx="2816225" cy="2495550"/>
          </a:xfrm>
          <a:prstGeom prst="rect">
            <a:avLst/>
          </a:prstGeom>
          <a:noFill/>
          <a:ln w="9525">
            <a:noFill/>
            <a:miter lim="800000"/>
            <a:headEnd/>
            <a:tailEnd/>
          </a:ln>
        </p:spPr>
      </p:pic>
      <p:sp>
        <p:nvSpPr>
          <p:cNvPr id="5" name="Rectangle 2"/>
          <p:cNvSpPr txBox="1">
            <a:spLocks noChangeArrowheads="1"/>
          </p:cNvSpPr>
          <p:nvPr/>
        </p:nvSpPr>
        <p:spPr bwMode="auto">
          <a:xfrm>
            <a:off x="179512" y="123826"/>
            <a:ext cx="850741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48" charset="-128"/>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48" charset="-128"/>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pPr algn="l"/>
            <a:r>
              <a:rPr lang="en-US" sz="3200" b="1" dirty="0" smtClean="0">
                <a:latin typeface="Big Caslon" charset="0"/>
              </a:rPr>
              <a:t>PERUVIAN BACKGROUND EXPERIENCES  USING FORMAL SAVINGS: </a:t>
            </a:r>
          </a:p>
        </p:txBody>
      </p:sp>
      <p:sp>
        <p:nvSpPr>
          <p:cNvPr id="2" name="1 CuadroTexto"/>
          <p:cNvSpPr txBox="1"/>
          <p:nvPr/>
        </p:nvSpPr>
        <p:spPr>
          <a:xfrm>
            <a:off x="6012160" y="1466881"/>
            <a:ext cx="3041602" cy="400110"/>
          </a:xfrm>
          <a:prstGeom prst="rect">
            <a:avLst/>
          </a:prstGeom>
          <a:noFill/>
        </p:spPr>
        <p:txBody>
          <a:bodyPr wrap="none" rtlCol="0">
            <a:spAutoFit/>
          </a:bodyPr>
          <a:lstStyle/>
          <a:p>
            <a:r>
              <a:rPr lang="en-US" sz="2000" b="1" dirty="0" smtClean="0">
                <a:solidFill>
                  <a:srgbClr val="FF3300"/>
                </a:solidFill>
              </a:rPr>
              <a:t>TARGET POPULATION:</a:t>
            </a:r>
            <a:endParaRPr lang="en-US" sz="2000" b="1" dirty="0">
              <a:solidFill>
                <a:srgbClr val="FF3300"/>
              </a:solidFill>
            </a:endParaRPr>
          </a:p>
        </p:txBody>
      </p:sp>
      <p:sp>
        <p:nvSpPr>
          <p:cNvPr id="3" name="2 CuadroTexto"/>
          <p:cNvSpPr txBox="1"/>
          <p:nvPr/>
        </p:nvSpPr>
        <p:spPr>
          <a:xfrm>
            <a:off x="6084168" y="1866991"/>
            <a:ext cx="2829621" cy="523220"/>
          </a:xfrm>
          <a:prstGeom prst="rect">
            <a:avLst/>
          </a:prstGeom>
          <a:noFill/>
        </p:spPr>
        <p:txBody>
          <a:bodyPr wrap="none" rtlCol="0">
            <a:spAutoFit/>
          </a:bodyPr>
          <a:lstStyle/>
          <a:p>
            <a:r>
              <a:rPr lang="en-US" sz="1400" b="1" dirty="0" smtClean="0"/>
              <a:t>Poor rural (indigenous) women</a:t>
            </a:r>
            <a:endParaRPr lang="en-US" sz="1400" dirty="0" smtClean="0"/>
          </a:p>
          <a:p>
            <a:endParaRPr lang="en-US" sz="1400" dirty="0"/>
          </a:p>
        </p:txBody>
      </p:sp>
      <p:sp>
        <p:nvSpPr>
          <p:cNvPr id="6" name="5 CuadroTexto"/>
          <p:cNvSpPr txBox="1"/>
          <p:nvPr/>
        </p:nvSpPr>
        <p:spPr>
          <a:xfrm>
            <a:off x="190872" y="1820825"/>
            <a:ext cx="4021088" cy="1354217"/>
          </a:xfrm>
          <a:prstGeom prst="rect">
            <a:avLst/>
          </a:prstGeom>
          <a:noFill/>
        </p:spPr>
        <p:txBody>
          <a:bodyPr wrap="square" rtlCol="0">
            <a:spAutoFit/>
          </a:bodyPr>
          <a:lstStyle/>
          <a:p>
            <a:r>
              <a:rPr lang="en-US" sz="1400" b="1" dirty="0" smtClean="0"/>
              <a:t>Demonstrating </a:t>
            </a:r>
            <a:r>
              <a:rPr lang="en-US" sz="1400" b="1" dirty="0"/>
              <a:t>that  financial savings are useful for the </a:t>
            </a:r>
            <a:r>
              <a:rPr lang="en-US" sz="1400" b="1" dirty="0" smtClean="0"/>
              <a:t>poorest and the beginning of financial inclusion path.</a:t>
            </a:r>
            <a:endParaRPr lang="en-US" sz="1400" b="1" dirty="0"/>
          </a:p>
          <a:p>
            <a:endParaRPr lang="en-US" sz="4000" dirty="0"/>
          </a:p>
        </p:txBody>
      </p:sp>
      <p:sp>
        <p:nvSpPr>
          <p:cNvPr id="7" name="6 CuadroTexto"/>
          <p:cNvSpPr txBox="1"/>
          <p:nvPr/>
        </p:nvSpPr>
        <p:spPr>
          <a:xfrm>
            <a:off x="179512" y="1484784"/>
            <a:ext cx="4032448" cy="615553"/>
          </a:xfrm>
          <a:prstGeom prst="rect">
            <a:avLst/>
          </a:prstGeom>
          <a:noFill/>
        </p:spPr>
        <p:txBody>
          <a:bodyPr wrap="square" rtlCol="0">
            <a:spAutoFit/>
          </a:bodyPr>
          <a:lstStyle/>
          <a:p>
            <a:r>
              <a:rPr lang="en-US" sz="2000" b="1" dirty="0">
                <a:solidFill>
                  <a:srgbClr val="FF3300"/>
                </a:solidFill>
              </a:rPr>
              <a:t>PROGRAMS </a:t>
            </a:r>
            <a:r>
              <a:rPr lang="en-US" sz="2000" b="1" dirty="0" smtClean="0">
                <a:solidFill>
                  <a:srgbClr val="FF3300"/>
                </a:solidFill>
              </a:rPr>
              <a:t>AIMING AT:</a:t>
            </a:r>
            <a:endParaRPr lang="en-US" sz="2000" b="1" dirty="0">
              <a:solidFill>
                <a:srgbClr val="FF3300"/>
              </a:solidFill>
            </a:endParaRPr>
          </a:p>
          <a:p>
            <a:endParaRPr lang="en-US" sz="1400" dirty="0"/>
          </a:p>
        </p:txBody>
      </p:sp>
      <p:sp>
        <p:nvSpPr>
          <p:cNvPr id="8" name="7 CuadroTexto"/>
          <p:cNvSpPr txBox="1"/>
          <p:nvPr/>
        </p:nvSpPr>
        <p:spPr>
          <a:xfrm>
            <a:off x="251520" y="2605655"/>
            <a:ext cx="3960440" cy="400110"/>
          </a:xfrm>
          <a:prstGeom prst="rect">
            <a:avLst/>
          </a:prstGeom>
          <a:noFill/>
        </p:spPr>
        <p:txBody>
          <a:bodyPr wrap="square" rtlCol="0">
            <a:spAutoFit/>
          </a:bodyPr>
          <a:lstStyle/>
          <a:p>
            <a:r>
              <a:rPr lang="en-US" sz="2000" b="1" dirty="0" smtClean="0">
                <a:solidFill>
                  <a:srgbClr val="FF3300"/>
                </a:solidFill>
              </a:rPr>
              <a:t>PROGRAMS’ COMPONENT: </a:t>
            </a:r>
            <a:endParaRPr lang="en-US" sz="2000" b="1" dirty="0">
              <a:solidFill>
                <a:srgbClr val="FF3300"/>
              </a:solidFill>
            </a:endParaRPr>
          </a:p>
        </p:txBody>
      </p:sp>
      <p:sp>
        <p:nvSpPr>
          <p:cNvPr id="10" name="9 CuadroTexto"/>
          <p:cNvSpPr txBox="1"/>
          <p:nvPr/>
        </p:nvSpPr>
        <p:spPr>
          <a:xfrm>
            <a:off x="467544" y="3901229"/>
            <a:ext cx="3780420" cy="2197525"/>
          </a:xfrm>
          <a:prstGeom prst="rect">
            <a:avLst/>
          </a:prstGeom>
          <a:noFill/>
        </p:spPr>
        <p:txBody>
          <a:bodyPr wrap="square" rtlCol="0">
            <a:spAutoFit/>
          </a:bodyPr>
          <a:lstStyle/>
          <a:p>
            <a:pPr lvl="1">
              <a:lnSpc>
                <a:spcPct val="90000"/>
              </a:lnSpc>
            </a:pPr>
            <a:r>
              <a:rPr lang="en-US" sz="1200" b="1" dirty="0"/>
              <a:t>Financial education </a:t>
            </a:r>
            <a:endParaRPr lang="en-US" sz="1200" i="1" dirty="0"/>
          </a:p>
          <a:p>
            <a:pPr lvl="1">
              <a:lnSpc>
                <a:spcPct val="90000"/>
              </a:lnSpc>
            </a:pPr>
            <a:endParaRPr lang="en-US" sz="1200" b="1" dirty="0" smtClean="0"/>
          </a:p>
          <a:p>
            <a:pPr lvl="1">
              <a:lnSpc>
                <a:spcPct val="90000"/>
              </a:lnSpc>
            </a:pPr>
            <a:endParaRPr lang="en-US" sz="1200" b="1" dirty="0"/>
          </a:p>
          <a:p>
            <a:pPr lvl="1">
              <a:lnSpc>
                <a:spcPct val="90000"/>
              </a:lnSpc>
            </a:pPr>
            <a:r>
              <a:rPr lang="en-US" sz="1200" b="1" dirty="0"/>
              <a:t>Peer support groups for their individual </a:t>
            </a:r>
            <a:r>
              <a:rPr lang="en-US" sz="1200" b="1" dirty="0" smtClean="0"/>
              <a:t>accounts</a:t>
            </a:r>
          </a:p>
          <a:p>
            <a:pPr lvl="1">
              <a:lnSpc>
                <a:spcPct val="90000"/>
              </a:lnSpc>
            </a:pPr>
            <a:endParaRPr lang="en-US" sz="1200" b="1" dirty="0"/>
          </a:p>
          <a:p>
            <a:pPr lvl="1">
              <a:lnSpc>
                <a:spcPct val="90000"/>
              </a:lnSpc>
            </a:pPr>
            <a:endParaRPr lang="en-US" sz="1200" b="1" dirty="0"/>
          </a:p>
          <a:p>
            <a:pPr lvl="1">
              <a:lnSpc>
                <a:spcPct val="90000"/>
              </a:lnSpc>
            </a:pPr>
            <a:r>
              <a:rPr lang="en-US" sz="1200" b="1" dirty="0" smtClean="0"/>
              <a:t>Assistance </a:t>
            </a:r>
            <a:r>
              <a:rPr lang="en-US" sz="1200" b="1" dirty="0"/>
              <a:t>of financial </a:t>
            </a:r>
            <a:r>
              <a:rPr lang="en-US" sz="1200" b="1" dirty="0" smtClean="0"/>
              <a:t>promoters</a:t>
            </a:r>
            <a:endParaRPr lang="en-US" sz="1200" i="1" dirty="0" smtClean="0"/>
          </a:p>
          <a:p>
            <a:pPr lvl="1">
              <a:lnSpc>
                <a:spcPct val="90000"/>
              </a:lnSpc>
            </a:pPr>
            <a:endParaRPr lang="en-US" sz="1200" b="1" dirty="0"/>
          </a:p>
          <a:p>
            <a:pPr lvl="1">
              <a:lnSpc>
                <a:spcPct val="90000"/>
              </a:lnSpc>
            </a:pPr>
            <a:r>
              <a:rPr lang="en-US" sz="1200" b="1" dirty="0"/>
              <a:t>Monetary incentives to </a:t>
            </a:r>
            <a:r>
              <a:rPr lang="en-US" sz="1200" b="1" dirty="0" smtClean="0"/>
              <a:t>complement each beneficiaries effort</a:t>
            </a:r>
            <a:endParaRPr lang="en-US" sz="1200" i="1" dirty="0"/>
          </a:p>
          <a:p>
            <a:endParaRPr lang="en-US" sz="1800" dirty="0"/>
          </a:p>
        </p:txBody>
      </p:sp>
      <p:sp>
        <p:nvSpPr>
          <p:cNvPr id="18" name="17 CuadroTexto"/>
          <p:cNvSpPr txBox="1"/>
          <p:nvPr/>
        </p:nvSpPr>
        <p:spPr>
          <a:xfrm>
            <a:off x="6084168" y="2308810"/>
            <a:ext cx="2688557" cy="400110"/>
          </a:xfrm>
          <a:prstGeom prst="rect">
            <a:avLst/>
          </a:prstGeom>
          <a:noFill/>
        </p:spPr>
        <p:txBody>
          <a:bodyPr wrap="none" rtlCol="0">
            <a:spAutoFit/>
          </a:bodyPr>
          <a:lstStyle/>
          <a:p>
            <a:r>
              <a:rPr lang="en-US" sz="2000" b="1" dirty="0" smtClean="0">
                <a:solidFill>
                  <a:srgbClr val="FF3300"/>
                </a:solidFill>
              </a:rPr>
              <a:t>Nº BENEFICIARIES:</a:t>
            </a:r>
            <a:endParaRPr lang="en-US" sz="2000" b="1" dirty="0">
              <a:solidFill>
                <a:srgbClr val="FF3300"/>
              </a:solidFill>
            </a:endParaRPr>
          </a:p>
        </p:txBody>
      </p:sp>
      <p:sp>
        <p:nvSpPr>
          <p:cNvPr id="20" name="19 CuadroTexto"/>
          <p:cNvSpPr txBox="1"/>
          <p:nvPr/>
        </p:nvSpPr>
        <p:spPr>
          <a:xfrm>
            <a:off x="6084169" y="2689756"/>
            <a:ext cx="2602755" cy="954107"/>
          </a:xfrm>
          <a:prstGeom prst="rect">
            <a:avLst/>
          </a:prstGeom>
          <a:noFill/>
        </p:spPr>
        <p:txBody>
          <a:bodyPr wrap="square" rtlCol="0">
            <a:spAutoFit/>
          </a:bodyPr>
          <a:lstStyle/>
          <a:p>
            <a:pPr algn="just"/>
            <a:r>
              <a:rPr lang="en-US" sz="1400" b="1" dirty="0" smtClean="0"/>
              <a:t>16,000 poor rural women formally included in the financial system</a:t>
            </a:r>
            <a:endParaRPr lang="en-US" sz="1400" dirty="0" smtClean="0"/>
          </a:p>
          <a:p>
            <a:pPr algn="just"/>
            <a:endParaRPr lang="en-US" sz="1400" dirty="0"/>
          </a:p>
        </p:txBody>
      </p:sp>
      <p:sp>
        <p:nvSpPr>
          <p:cNvPr id="13" name="12 Flecha derecha"/>
          <p:cNvSpPr/>
          <p:nvPr/>
        </p:nvSpPr>
        <p:spPr>
          <a:xfrm>
            <a:off x="251520" y="3212976"/>
            <a:ext cx="504056" cy="412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20 CuadroTexto"/>
          <p:cNvSpPr txBox="1"/>
          <p:nvPr/>
        </p:nvSpPr>
        <p:spPr>
          <a:xfrm>
            <a:off x="827584" y="3140968"/>
            <a:ext cx="4968552" cy="707886"/>
          </a:xfrm>
          <a:prstGeom prst="rect">
            <a:avLst/>
          </a:prstGeom>
          <a:noFill/>
        </p:spPr>
        <p:txBody>
          <a:bodyPr wrap="square" rtlCol="0">
            <a:spAutoFit/>
          </a:bodyPr>
          <a:lstStyle/>
          <a:p>
            <a:r>
              <a:rPr lang="en-US" sz="2000" b="1" dirty="0" smtClean="0">
                <a:solidFill>
                  <a:srgbClr val="002060"/>
                </a:solidFill>
              </a:rPr>
              <a:t>Opening of individual savings accounts…..</a:t>
            </a:r>
            <a:endParaRPr lang="en-US" sz="2000" b="1" dirty="0">
              <a:solidFill>
                <a:srgbClr val="002060"/>
              </a:solidFill>
            </a:endParaRPr>
          </a:p>
        </p:txBody>
      </p:sp>
      <p:pic>
        <p:nvPicPr>
          <p:cNvPr id="24" name="Picture 17"/>
          <p:cNvPicPr>
            <a:picLocks noChangeAspect="1" noChangeArrowheads="1"/>
          </p:cNvPicPr>
          <p:nvPr/>
        </p:nvPicPr>
        <p:blipFill>
          <a:blip r:embed="rId4" cstate="print"/>
          <a:srcRect/>
          <a:stretch>
            <a:fillRect/>
          </a:stretch>
        </p:blipFill>
        <p:spPr bwMode="auto">
          <a:xfrm>
            <a:off x="4196110" y="4857973"/>
            <a:ext cx="2752655" cy="1883395"/>
          </a:xfrm>
          <a:prstGeom prst="rect">
            <a:avLst/>
          </a:prstGeom>
          <a:noFill/>
          <a:ln w="9525">
            <a:noFill/>
            <a:miter lim="800000"/>
            <a:headEnd/>
            <a:tailEnd/>
          </a:ln>
        </p:spPr>
      </p:pic>
      <p:sp>
        <p:nvSpPr>
          <p:cNvPr id="26" name="25 Rectángulo"/>
          <p:cNvSpPr/>
          <p:nvPr/>
        </p:nvSpPr>
        <p:spPr>
          <a:xfrm>
            <a:off x="6948765" y="6165304"/>
            <a:ext cx="1943715"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539552" y="3717032"/>
            <a:ext cx="720080" cy="584775"/>
          </a:xfrm>
          <a:prstGeom prst="rect">
            <a:avLst/>
          </a:prstGeom>
          <a:noFill/>
        </p:spPr>
        <p:txBody>
          <a:bodyPr wrap="square" rtlCol="0">
            <a:spAutoFit/>
          </a:bodyPr>
          <a:lstStyle/>
          <a:p>
            <a:r>
              <a:rPr lang="en-US" b="1" dirty="0" smtClean="0">
                <a:solidFill>
                  <a:srgbClr val="002060"/>
                </a:solidFill>
              </a:rPr>
              <a:t>+</a:t>
            </a:r>
            <a:endParaRPr lang="en-US" b="1" dirty="0">
              <a:solidFill>
                <a:srgbClr val="002060"/>
              </a:solidFill>
            </a:endParaRPr>
          </a:p>
        </p:txBody>
      </p:sp>
      <p:sp>
        <p:nvSpPr>
          <p:cNvPr id="22" name="21 CuadroTexto"/>
          <p:cNvSpPr txBox="1"/>
          <p:nvPr/>
        </p:nvSpPr>
        <p:spPr>
          <a:xfrm>
            <a:off x="539552" y="4284385"/>
            <a:ext cx="720080" cy="584775"/>
          </a:xfrm>
          <a:prstGeom prst="rect">
            <a:avLst/>
          </a:prstGeom>
          <a:noFill/>
        </p:spPr>
        <p:txBody>
          <a:bodyPr wrap="square" rtlCol="0">
            <a:spAutoFit/>
          </a:bodyPr>
          <a:lstStyle/>
          <a:p>
            <a:r>
              <a:rPr lang="en-US" b="1" dirty="0" smtClean="0">
                <a:solidFill>
                  <a:srgbClr val="002060"/>
                </a:solidFill>
              </a:rPr>
              <a:t>+</a:t>
            </a:r>
            <a:endParaRPr lang="en-US" b="1" dirty="0">
              <a:solidFill>
                <a:srgbClr val="002060"/>
              </a:solidFill>
            </a:endParaRPr>
          </a:p>
        </p:txBody>
      </p:sp>
      <p:sp>
        <p:nvSpPr>
          <p:cNvPr id="23" name="22 CuadroTexto"/>
          <p:cNvSpPr txBox="1"/>
          <p:nvPr/>
        </p:nvSpPr>
        <p:spPr>
          <a:xfrm>
            <a:off x="539552" y="4860449"/>
            <a:ext cx="720080" cy="584775"/>
          </a:xfrm>
          <a:prstGeom prst="rect">
            <a:avLst/>
          </a:prstGeom>
          <a:noFill/>
        </p:spPr>
        <p:txBody>
          <a:bodyPr wrap="square" rtlCol="0">
            <a:spAutoFit/>
          </a:bodyPr>
          <a:lstStyle/>
          <a:p>
            <a:r>
              <a:rPr lang="en-US" b="1" dirty="0" smtClean="0">
                <a:solidFill>
                  <a:srgbClr val="002060"/>
                </a:solidFill>
              </a:rPr>
              <a:t>+</a:t>
            </a:r>
            <a:endParaRPr lang="en-US" b="1" dirty="0">
              <a:solidFill>
                <a:srgbClr val="002060"/>
              </a:solidFill>
            </a:endParaRPr>
          </a:p>
        </p:txBody>
      </p:sp>
      <p:sp>
        <p:nvSpPr>
          <p:cNvPr id="27" name="26 CuadroTexto"/>
          <p:cNvSpPr txBox="1"/>
          <p:nvPr/>
        </p:nvSpPr>
        <p:spPr>
          <a:xfrm>
            <a:off x="539552" y="5292497"/>
            <a:ext cx="720080" cy="584775"/>
          </a:xfrm>
          <a:prstGeom prst="rect">
            <a:avLst/>
          </a:prstGeom>
          <a:noFill/>
        </p:spPr>
        <p:txBody>
          <a:bodyPr wrap="square" rtlCol="0">
            <a:spAutoFit/>
          </a:bodyPr>
          <a:lstStyle/>
          <a:p>
            <a:r>
              <a:rPr lang="en-US" b="1" dirty="0" smtClean="0">
                <a:solidFill>
                  <a:srgbClr val="002060"/>
                </a:solidFill>
              </a:rPr>
              <a:t>+</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23528" y="116632"/>
            <a:ext cx="821848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0" hangingPunct="0"/>
            <a:r>
              <a:rPr lang="en-US" b="1" dirty="0" smtClean="0">
                <a:solidFill>
                  <a:schemeClr val="tx2"/>
                </a:solidFill>
              </a:rPr>
              <a:t>PROYECTO CORREDOR PUNO-CUSCO: INITIAL PILOTS</a:t>
            </a:r>
            <a:r>
              <a:rPr lang="en-US" altLang="es-ES" b="1" dirty="0" smtClean="0">
                <a:solidFill>
                  <a:schemeClr val="tx2"/>
                </a:solidFill>
              </a:rPr>
              <a:t>’</a:t>
            </a:r>
            <a:r>
              <a:rPr lang="en-US" b="1" dirty="0" smtClean="0">
                <a:solidFill>
                  <a:schemeClr val="tx2"/>
                </a:solidFill>
              </a:rPr>
              <a:t> RESULTS</a:t>
            </a:r>
            <a:r>
              <a:rPr lang="es-ES" b="1" dirty="0" smtClean="0">
                <a:solidFill>
                  <a:schemeClr val="tx2"/>
                </a:solidFill>
              </a:rPr>
              <a:t>…</a:t>
            </a:r>
            <a:endParaRPr lang="en-US" b="1" dirty="0">
              <a:solidFill>
                <a:schemeClr val="tx2"/>
              </a:solidFill>
            </a:endParaRPr>
          </a:p>
        </p:txBody>
      </p:sp>
      <p:pic>
        <p:nvPicPr>
          <p:cNvPr id="5" name="Picture 8"/>
          <p:cNvPicPr>
            <a:picLocks noChangeAspect="1" noChangeArrowheads="1"/>
          </p:cNvPicPr>
          <p:nvPr/>
        </p:nvPicPr>
        <p:blipFill>
          <a:blip r:embed="rId3" cstate="print"/>
          <a:srcRect/>
          <a:stretch>
            <a:fillRect/>
          </a:stretch>
        </p:blipFill>
        <p:spPr bwMode="auto">
          <a:xfrm>
            <a:off x="827584" y="5044163"/>
            <a:ext cx="7200800" cy="1753238"/>
          </a:xfrm>
          <a:prstGeom prst="rect">
            <a:avLst/>
          </a:prstGeom>
          <a:noFill/>
          <a:ln w="9525">
            <a:noFill/>
            <a:miter lim="800000"/>
            <a:headEnd/>
            <a:tailEnd/>
          </a:ln>
        </p:spPr>
      </p:pic>
      <p:sp>
        <p:nvSpPr>
          <p:cNvPr id="2" name="1 CuadroTexto"/>
          <p:cNvSpPr txBox="1"/>
          <p:nvPr/>
        </p:nvSpPr>
        <p:spPr>
          <a:xfrm>
            <a:off x="107504" y="1412776"/>
            <a:ext cx="4464496" cy="523220"/>
          </a:xfrm>
          <a:prstGeom prst="rect">
            <a:avLst/>
          </a:prstGeom>
          <a:noFill/>
        </p:spPr>
        <p:txBody>
          <a:bodyPr wrap="square" rtlCol="0">
            <a:spAutoFit/>
          </a:bodyPr>
          <a:lstStyle/>
          <a:p>
            <a:r>
              <a:rPr lang="en-US" sz="1400" b="1" dirty="0" smtClean="0">
                <a:solidFill>
                  <a:srgbClr val="FF0000"/>
                </a:solidFill>
              </a:rPr>
              <a:t>STUDY ON THE 1</a:t>
            </a:r>
            <a:r>
              <a:rPr lang="en-US" sz="1400" b="1" baseline="30000" dirty="0" smtClean="0">
                <a:solidFill>
                  <a:srgbClr val="FF0000"/>
                </a:solidFill>
              </a:rPr>
              <a:t>ST</a:t>
            </a:r>
            <a:r>
              <a:rPr lang="en-US" sz="1400" b="1" dirty="0" smtClean="0">
                <a:solidFill>
                  <a:srgbClr val="FF0000"/>
                </a:solidFill>
              </a:rPr>
              <a:t> COHORT OF WOMEN SAVERS IN CORREDOR </a:t>
            </a:r>
            <a:r>
              <a:rPr lang="en-US" sz="1400" b="1" dirty="0" smtClean="0"/>
              <a:t>(Trivelli &amp; </a:t>
            </a:r>
            <a:r>
              <a:rPr lang="en-US" sz="1400" b="1" dirty="0" err="1" smtClean="0"/>
              <a:t>Yancari</a:t>
            </a:r>
            <a:r>
              <a:rPr lang="en-US" sz="1400" b="1" dirty="0" smtClean="0"/>
              <a:t>, 2008) :</a:t>
            </a:r>
            <a:endParaRPr lang="en-US" sz="1400" b="1" dirty="0"/>
          </a:p>
        </p:txBody>
      </p:sp>
      <p:sp>
        <p:nvSpPr>
          <p:cNvPr id="3" name="2 CuadroTexto"/>
          <p:cNvSpPr txBox="1"/>
          <p:nvPr/>
        </p:nvSpPr>
        <p:spPr>
          <a:xfrm>
            <a:off x="107504" y="2547482"/>
            <a:ext cx="4032448" cy="523220"/>
          </a:xfrm>
          <a:prstGeom prst="rect">
            <a:avLst/>
          </a:prstGeom>
          <a:noFill/>
        </p:spPr>
        <p:txBody>
          <a:bodyPr wrap="square" rtlCol="0">
            <a:spAutoFit/>
          </a:bodyPr>
          <a:lstStyle/>
          <a:p>
            <a:r>
              <a:rPr lang="en-US" sz="1400" b="1" dirty="0" smtClean="0"/>
              <a:t>Women deposited a total, on average, of US $ 525 in 48th month contract </a:t>
            </a:r>
            <a:endParaRPr lang="en-US" sz="1400" b="1" dirty="0"/>
          </a:p>
        </p:txBody>
      </p:sp>
      <p:sp>
        <p:nvSpPr>
          <p:cNvPr id="6" name="5 CuadroTexto"/>
          <p:cNvSpPr txBox="1"/>
          <p:nvPr/>
        </p:nvSpPr>
        <p:spPr>
          <a:xfrm>
            <a:off x="4067944" y="2556193"/>
            <a:ext cx="648072" cy="584775"/>
          </a:xfrm>
          <a:prstGeom prst="rect">
            <a:avLst/>
          </a:prstGeom>
          <a:noFill/>
        </p:spPr>
        <p:txBody>
          <a:bodyPr wrap="square" rtlCol="0">
            <a:spAutoFit/>
          </a:bodyPr>
          <a:lstStyle/>
          <a:p>
            <a:r>
              <a:rPr lang="en-US" dirty="0" smtClean="0"/>
              <a:t>+</a:t>
            </a:r>
            <a:endParaRPr lang="en-US" dirty="0"/>
          </a:p>
        </p:txBody>
      </p:sp>
      <p:sp>
        <p:nvSpPr>
          <p:cNvPr id="7" name="6 Abrir llave"/>
          <p:cNvSpPr/>
          <p:nvPr/>
        </p:nvSpPr>
        <p:spPr>
          <a:xfrm>
            <a:off x="4499992" y="2412177"/>
            <a:ext cx="360040" cy="800799"/>
          </a:xfrm>
          <a:prstGeom prst="leftBrace">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8" name="7 CuadroTexto"/>
          <p:cNvSpPr txBox="1"/>
          <p:nvPr/>
        </p:nvSpPr>
        <p:spPr>
          <a:xfrm>
            <a:off x="4932040" y="2520188"/>
            <a:ext cx="3888432" cy="523220"/>
          </a:xfrm>
          <a:prstGeom prst="rect">
            <a:avLst/>
          </a:prstGeom>
          <a:noFill/>
        </p:spPr>
        <p:txBody>
          <a:bodyPr wrap="square" rtlCol="0">
            <a:spAutoFit/>
          </a:bodyPr>
          <a:lstStyle/>
          <a:p>
            <a:r>
              <a:rPr lang="en-US" sz="1400" b="1" dirty="0" err="1" smtClean="0"/>
              <a:t>Corredor</a:t>
            </a:r>
            <a:r>
              <a:rPr lang="en-US" sz="1400" b="1" dirty="0" smtClean="0"/>
              <a:t> US $ 110</a:t>
            </a:r>
          </a:p>
          <a:p>
            <a:r>
              <a:rPr lang="en-US" sz="1400" b="1" dirty="0" smtClean="0"/>
              <a:t>Interest earned US $ 30 </a:t>
            </a:r>
            <a:endParaRPr lang="en-US" sz="1400" b="1" dirty="0"/>
          </a:p>
        </p:txBody>
      </p:sp>
      <p:sp>
        <p:nvSpPr>
          <p:cNvPr id="9" name="8 CuadroTexto"/>
          <p:cNvSpPr txBox="1"/>
          <p:nvPr/>
        </p:nvSpPr>
        <p:spPr>
          <a:xfrm>
            <a:off x="7092280" y="2607295"/>
            <a:ext cx="1403648" cy="461665"/>
          </a:xfrm>
          <a:prstGeom prst="rect">
            <a:avLst/>
          </a:prstGeom>
          <a:noFill/>
        </p:spPr>
        <p:txBody>
          <a:bodyPr wrap="square" rtlCol="0">
            <a:spAutoFit/>
          </a:bodyPr>
          <a:lstStyle/>
          <a:p>
            <a:pPr algn="ctr"/>
            <a:r>
              <a:rPr lang="en-US" sz="1200" b="1" dirty="0" smtClean="0"/>
              <a:t>For each participant</a:t>
            </a:r>
            <a:endParaRPr lang="en-US" sz="1200" b="1" dirty="0"/>
          </a:p>
        </p:txBody>
      </p:sp>
      <p:sp>
        <p:nvSpPr>
          <p:cNvPr id="10" name="9 CuadroTexto"/>
          <p:cNvSpPr txBox="1"/>
          <p:nvPr/>
        </p:nvSpPr>
        <p:spPr>
          <a:xfrm>
            <a:off x="107504" y="2010326"/>
            <a:ext cx="8190656" cy="307777"/>
          </a:xfrm>
          <a:prstGeom prst="rect">
            <a:avLst/>
          </a:prstGeom>
          <a:noFill/>
        </p:spPr>
        <p:txBody>
          <a:bodyPr wrap="square" rtlCol="0">
            <a:spAutoFit/>
          </a:bodyPr>
          <a:lstStyle/>
          <a:p>
            <a:r>
              <a:rPr lang="en-US" sz="1400" b="1" dirty="0" smtClean="0"/>
              <a:t>Before:  60% interviewed savers had never enter a bank</a:t>
            </a:r>
            <a:endParaRPr lang="en-US" sz="1400" b="1" dirty="0"/>
          </a:p>
        </p:txBody>
      </p:sp>
      <p:sp>
        <p:nvSpPr>
          <p:cNvPr id="11" name="10 CuadroTexto"/>
          <p:cNvSpPr txBox="1"/>
          <p:nvPr/>
        </p:nvSpPr>
        <p:spPr>
          <a:xfrm>
            <a:off x="179512" y="3841303"/>
            <a:ext cx="7632848" cy="307777"/>
          </a:xfrm>
          <a:prstGeom prst="rect">
            <a:avLst/>
          </a:prstGeom>
          <a:noFill/>
        </p:spPr>
        <p:txBody>
          <a:bodyPr wrap="square" rtlCol="0">
            <a:spAutoFit/>
          </a:bodyPr>
          <a:lstStyle/>
          <a:p>
            <a:r>
              <a:rPr lang="en-US" sz="1400" b="1" dirty="0" smtClean="0"/>
              <a:t>75 % </a:t>
            </a:r>
            <a:r>
              <a:rPr lang="en-US" sz="1400" b="1" dirty="0"/>
              <a:t>o</a:t>
            </a:r>
            <a:r>
              <a:rPr lang="en-US" sz="1400" b="1" dirty="0" smtClean="0"/>
              <a:t>f the women opened their accounts transforming informal savings </a:t>
            </a:r>
            <a:endParaRPr lang="en-US" sz="1400" b="1" dirty="0"/>
          </a:p>
        </p:txBody>
      </p:sp>
      <p:sp>
        <p:nvSpPr>
          <p:cNvPr id="12" name="11 CuadroTexto"/>
          <p:cNvSpPr txBox="1"/>
          <p:nvPr/>
        </p:nvSpPr>
        <p:spPr>
          <a:xfrm>
            <a:off x="179512" y="4273351"/>
            <a:ext cx="9073008" cy="523220"/>
          </a:xfrm>
          <a:prstGeom prst="rect">
            <a:avLst/>
          </a:prstGeom>
          <a:noFill/>
        </p:spPr>
        <p:txBody>
          <a:bodyPr wrap="square" rtlCol="0">
            <a:spAutoFit/>
          </a:bodyPr>
          <a:lstStyle/>
          <a:p>
            <a:r>
              <a:rPr lang="en-US" sz="1400" b="1" dirty="0" smtClean="0"/>
              <a:t>After 8 years  (with no project support) in Cusco and Puno, 42 % keeps using the account </a:t>
            </a:r>
          </a:p>
          <a:p>
            <a:r>
              <a:rPr lang="en-US" sz="1400" b="1" dirty="0" smtClean="0"/>
              <a:t>(2010:  Average Balance US $ 157)</a:t>
            </a:r>
            <a:endParaRPr lang="en-US" sz="1400" b="1" dirty="0"/>
          </a:p>
        </p:txBody>
      </p:sp>
      <p:sp>
        <p:nvSpPr>
          <p:cNvPr id="16" name="15 CuadroTexto"/>
          <p:cNvSpPr txBox="1"/>
          <p:nvPr/>
        </p:nvSpPr>
        <p:spPr>
          <a:xfrm>
            <a:off x="179512" y="4705399"/>
            <a:ext cx="7848872" cy="307777"/>
          </a:xfrm>
          <a:prstGeom prst="rect">
            <a:avLst/>
          </a:prstGeom>
          <a:noFill/>
        </p:spPr>
        <p:txBody>
          <a:bodyPr wrap="square" rtlCol="0">
            <a:spAutoFit/>
          </a:bodyPr>
          <a:lstStyle/>
          <a:p>
            <a:r>
              <a:rPr lang="en-US" sz="1400" b="1" dirty="0" smtClean="0"/>
              <a:t>52% of the savings accounts are still open at </a:t>
            </a:r>
            <a:r>
              <a:rPr lang="en-US" sz="1400" b="1" dirty="0" err="1" smtClean="0"/>
              <a:t>Credinka</a:t>
            </a:r>
            <a:r>
              <a:rPr lang="en-US" sz="1400" b="1" dirty="0" smtClean="0"/>
              <a:t> (MFI) in Cusco </a:t>
            </a:r>
            <a:endParaRPr lang="en-US" sz="1400" b="1" dirty="0"/>
          </a:p>
        </p:txBody>
      </p:sp>
      <p:sp>
        <p:nvSpPr>
          <p:cNvPr id="4" name="3 Flecha curvada hacia la derecha"/>
          <p:cNvSpPr/>
          <p:nvPr/>
        </p:nvSpPr>
        <p:spPr>
          <a:xfrm>
            <a:off x="71500" y="2996952"/>
            <a:ext cx="180020" cy="504056"/>
          </a:xfrm>
          <a:prstGeom prst="curvedRightArrow">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3" name="12 CuadroTexto"/>
          <p:cNvSpPr txBox="1"/>
          <p:nvPr/>
        </p:nvSpPr>
        <p:spPr>
          <a:xfrm>
            <a:off x="323528" y="3275692"/>
            <a:ext cx="5832648" cy="369332"/>
          </a:xfrm>
          <a:prstGeom prst="rect">
            <a:avLst/>
          </a:prstGeom>
          <a:noFill/>
        </p:spPr>
        <p:txBody>
          <a:bodyPr wrap="square" rtlCol="0">
            <a:spAutoFit/>
          </a:bodyPr>
          <a:lstStyle/>
          <a:p>
            <a:r>
              <a:rPr lang="en-US" sz="1800" b="1" dirty="0" smtClean="0"/>
              <a:t>Average Balance at the end of the project US $ 256</a:t>
            </a:r>
            <a:endParaRPr lang="en-US" sz="1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68313" y="116632"/>
            <a:ext cx="821848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0" hangingPunct="0"/>
            <a:r>
              <a:rPr lang="en-US" b="1" dirty="0" smtClean="0">
                <a:solidFill>
                  <a:schemeClr val="tx2"/>
                </a:solidFill>
              </a:rPr>
              <a:t>PROYECTO SIERRA SUR:</a:t>
            </a:r>
          </a:p>
          <a:p>
            <a:pPr eaLnBrk="0" hangingPunct="0"/>
            <a:r>
              <a:rPr lang="en-US" b="1" dirty="0" smtClean="0">
                <a:solidFill>
                  <a:schemeClr val="tx2"/>
                </a:solidFill>
              </a:rPr>
              <a:t>INITIAL PILOTS</a:t>
            </a:r>
            <a:r>
              <a:rPr lang="en-US" altLang="es-ES" b="1" dirty="0" smtClean="0">
                <a:solidFill>
                  <a:schemeClr val="tx2"/>
                </a:solidFill>
              </a:rPr>
              <a:t>’</a:t>
            </a:r>
            <a:r>
              <a:rPr lang="en-US" b="1" dirty="0" smtClean="0">
                <a:solidFill>
                  <a:schemeClr val="tx2"/>
                </a:solidFill>
              </a:rPr>
              <a:t> RESULTS</a:t>
            </a:r>
            <a:r>
              <a:rPr lang="es-ES" b="1" dirty="0" smtClean="0">
                <a:solidFill>
                  <a:schemeClr val="tx2"/>
                </a:solidFill>
              </a:rPr>
              <a:t>…</a:t>
            </a:r>
            <a:endParaRPr lang="en-US" b="1" dirty="0">
              <a:solidFill>
                <a:schemeClr val="tx2"/>
              </a:solidFill>
            </a:endParaRPr>
          </a:p>
        </p:txBody>
      </p:sp>
      <p:sp>
        <p:nvSpPr>
          <p:cNvPr id="15363" name="Rectangle 3"/>
          <p:cNvSpPr>
            <a:spLocks noChangeArrowheads="1"/>
          </p:cNvSpPr>
          <p:nvPr/>
        </p:nvSpPr>
        <p:spPr bwMode="auto">
          <a:xfrm>
            <a:off x="0" y="1988840"/>
            <a:ext cx="7236296" cy="2643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spcBef>
                <a:spcPct val="20000"/>
              </a:spcBef>
            </a:pPr>
            <a:endParaRPr lang="en-US" sz="1600" b="1" dirty="0"/>
          </a:p>
          <a:p>
            <a:pPr eaLnBrk="0" hangingPunct="0">
              <a:spcBef>
                <a:spcPct val="20000"/>
              </a:spcBef>
            </a:pPr>
            <a:r>
              <a:rPr lang="en-US" sz="1600" b="1" dirty="0"/>
              <a:t>Q</a:t>
            </a:r>
            <a:r>
              <a:rPr lang="en-US" sz="1600" b="1" dirty="0" smtClean="0"/>
              <a:t>ualitative </a:t>
            </a:r>
            <a:r>
              <a:rPr lang="en-US" sz="1600" b="1" dirty="0"/>
              <a:t>study </a:t>
            </a:r>
            <a:r>
              <a:rPr lang="en-US" sz="1600" b="1" dirty="0" smtClean="0"/>
              <a:t>: women </a:t>
            </a:r>
            <a:r>
              <a:rPr lang="en-US" sz="1600" b="1" dirty="0"/>
              <a:t>easily learn how to use </a:t>
            </a:r>
            <a:r>
              <a:rPr lang="en-US" sz="1600" b="1" dirty="0" smtClean="0"/>
              <a:t>their </a:t>
            </a:r>
            <a:r>
              <a:rPr lang="en-US" sz="1600" b="1" dirty="0"/>
              <a:t>savings accounts, and indeed use </a:t>
            </a:r>
            <a:r>
              <a:rPr lang="en-US" sz="1600" b="1" dirty="0" smtClean="0"/>
              <a:t>them</a:t>
            </a:r>
            <a:r>
              <a:rPr lang="en-US" sz="1600" b="1" dirty="0"/>
              <a:t> </a:t>
            </a:r>
            <a:r>
              <a:rPr lang="en-US" sz="1600" b="1" dirty="0" smtClean="0"/>
              <a:t>(36 interviews) </a:t>
            </a:r>
            <a:br>
              <a:rPr lang="en-US" sz="1600" b="1" dirty="0" smtClean="0"/>
            </a:br>
            <a:r>
              <a:rPr lang="en-US" sz="1600" b="1" dirty="0" smtClean="0"/>
              <a:t/>
            </a:r>
            <a:br>
              <a:rPr lang="en-US" sz="1600" b="1" dirty="0" smtClean="0"/>
            </a:br>
            <a:r>
              <a:rPr lang="en-US" sz="1600" b="1" dirty="0" smtClean="0"/>
              <a:t>2010 : the average balance in the accounts of the interviewed women was US $ 126</a:t>
            </a:r>
            <a:endParaRPr lang="en-US" sz="1600" dirty="0"/>
          </a:p>
        </p:txBody>
      </p:sp>
      <p:pic>
        <p:nvPicPr>
          <p:cNvPr id="15364" name="4 Imagen" descr="Sept_09_799.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11960" y="3745756"/>
            <a:ext cx="4865777" cy="299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5" name="5 CuadroTexto"/>
          <p:cNvSpPr txBox="1">
            <a:spLocks noChangeArrowheads="1"/>
          </p:cNvSpPr>
          <p:nvPr/>
        </p:nvSpPr>
        <p:spPr bwMode="auto">
          <a:xfrm>
            <a:off x="35496" y="3789040"/>
            <a:ext cx="4032448" cy="2369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3200">
                <a:solidFill>
                  <a:schemeClr val="tx1"/>
                </a:solidFill>
                <a:latin typeface="Big Caslon" charset="0"/>
                <a:ea typeface="MS PGothic" pitchFamily="34" charset="-128"/>
              </a:defRPr>
            </a:lvl1pPr>
            <a:lvl2pPr marL="742950" indent="-285750" eaLnBrk="0" hangingPunct="0">
              <a:defRPr sz="3200">
                <a:solidFill>
                  <a:schemeClr val="tx1"/>
                </a:solidFill>
                <a:latin typeface="Big Caslon" charset="0"/>
                <a:ea typeface="MS PGothic" pitchFamily="34" charset="-128"/>
              </a:defRPr>
            </a:lvl2pPr>
            <a:lvl3pPr marL="1143000" indent="-228600" eaLnBrk="0" hangingPunct="0">
              <a:defRPr sz="3200">
                <a:solidFill>
                  <a:schemeClr val="tx1"/>
                </a:solidFill>
                <a:latin typeface="Big Caslon" charset="0"/>
                <a:ea typeface="MS PGothic" pitchFamily="34" charset="-128"/>
              </a:defRPr>
            </a:lvl3pPr>
            <a:lvl4pPr marL="1600200" indent="-228600" eaLnBrk="0" hangingPunct="0">
              <a:defRPr sz="3200">
                <a:solidFill>
                  <a:schemeClr val="tx1"/>
                </a:solidFill>
                <a:latin typeface="Big Caslon" charset="0"/>
                <a:ea typeface="MS PGothic" pitchFamily="34" charset="-128"/>
              </a:defRPr>
            </a:lvl4pPr>
            <a:lvl5pPr marL="2057400" indent="-228600" eaLnBrk="0" hangingPunct="0">
              <a:defRPr sz="3200">
                <a:solidFill>
                  <a:schemeClr val="tx1"/>
                </a:solidFill>
                <a:latin typeface="Big Caslon" charset="0"/>
                <a:ea typeface="MS PGothic" pitchFamily="34" charset="-128"/>
              </a:defRPr>
            </a:lvl5pPr>
            <a:lvl6pPr marL="2514600" indent="-228600" eaLnBrk="0" fontAlgn="base" hangingPunct="0">
              <a:spcBef>
                <a:spcPct val="0"/>
              </a:spcBef>
              <a:spcAft>
                <a:spcPct val="0"/>
              </a:spcAft>
              <a:defRPr sz="3200">
                <a:solidFill>
                  <a:schemeClr val="tx1"/>
                </a:solidFill>
                <a:latin typeface="Big Caslon" charset="0"/>
                <a:ea typeface="MS PGothic" pitchFamily="34" charset="-128"/>
              </a:defRPr>
            </a:lvl6pPr>
            <a:lvl7pPr marL="2971800" indent="-228600" eaLnBrk="0" fontAlgn="base" hangingPunct="0">
              <a:spcBef>
                <a:spcPct val="0"/>
              </a:spcBef>
              <a:spcAft>
                <a:spcPct val="0"/>
              </a:spcAft>
              <a:defRPr sz="3200">
                <a:solidFill>
                  <a:schemeClr val="tx1"/>
                </a:solidFill>
                <a:latin typeface="Big Caslon" charset="0"/>
                <a:ea typeface="MS PGothic" pitchFamily="34" charset="-128"/>
              </a:defRPr>
            </a:lvl7pPr>
            <a:lvl8pPr marL="3429000" indent="-228600" eaLnBrk="0" fontAlgn="base" hangingPunct="0">
              <a:spcBef>
                <a:spcPct val="0"/>
              </a:spcBef>
              <a:spcAft>
                <a:spcPct val="0"/>
              </a:spcAft>
              <a:defRPr sz="3200">
                <a:solidFill>
                  <a:schemeClr val="tx1"/>
                </a:solidFill>
                <a:latin typeface="Big Caslon" charset="0"/>
                <a:ea typeface="MS PGothic" pitchFamily="34" charset="-128"/>
              </a:defRPr>
            </a:lvl8pPr>
            <a:lvl9pPr marL="3886200" indent="-228600" eaLnBrk="0" fontAlgn="base" hangingPunct="0">
              <a:spcBef>
                <a:spcPct val="0"/>
              </a:spcBef>
              <a:spcAft>
                <a:spcPct val="0"/>
              </a:spcAft>
              <a:defRPr sz="3200">
                <a:solidFill>
                  <a:schemeClr val="tx1"/>
                </a:solidFill>
                <a:latin typeface="Big Caslon" charset="0"/>
                <a:ea typeface="MS PGothic" pitchFamily="34" charset="-128"/>
              </a:defRPr>
            </a:lvl9pPr>
          </a:lstStyle>
          <a:p>
            <a:pPr marL="0" indent="0">
              <a:spcBef>
                <a:spcPct val="20000"/>
              </a:spcBef>
            </a:pPr>
            <a:r>
              <a:rPr lang="es-ES_tradnl" sz="1600" b="1" dirty="0" smtClean="0"/>
              <a:t>A </a:t>
            </a:r>
            <a:r>
              <a:rPr lang="es-ES_tradnl" sz="1600" b="1" dirty="0" err="1"/>
              <a:t>significant</a:t>
            </a:r>
            <a:r>
              <a:rPr lang="es-ES_tradnl" sz="1600" b="1" dirty="0"/>
              <a:t> </a:t>
            </a:r>
            <a:r>
              <a:rPr lang="es-ES_tradnl" sz="1600" b="1" dirty="0" err="1"/>
              <a:t>group</a:t>
            </a:r>
            <a:r>
              <a:rPr lang="es-ES_tradnl" sz="1600" b="1" dirty="0"/>
              <a:t> </a:t>
            </a:r>
            <a:r>
              <a:rPr lang="es-ES_tradnl" sz="1600" b="1" dirty="0" err="1" smtClean="0"/>
              <a:t>also</a:t>
            </a:r>
            <a:r>
              <a:rPr lang="es-ES_tradnl" sz="1600" b="1" dirty="0" smtClean="0"/>
              <a:t> </a:t>
            </a:r>
            <a:r>
              <a:rPr lang="es-ES_tradnl" sz="1600" b="1" dirty="0" err="1" smtClean="0"/>
              <a:t>bought</a:t>
            </a:r>
            <a:r>
              <a:rPr lang="es-ES_tradnl" sz="1600" b="1" dirty="0" smtClean="0"/>
              <a:t> micro </a:t>
            </a:r>
            <a:r>
              <a:rPr lang="es-ES_tradnl" sz="1600" b="1" dirty="0" err="1" smtClean="0"/>
              <a:t>insurance</a:t>
            </a:r>
            <a:r>
              <a:rPr lang="es-ES_tradnl" sz="1600" b="1" dirty="0"/>
              <a:t> </a:t>
            </a:r>
            <a:r>
              <a:rPr lang="es-ES_tradnl" sz="1600" b="1" dirty="0" smtClean="0"/>
              <a:t>(</a:t>
            </a:r>
            <a:r>
              <a:rPr lang="es-ES_tradnl" sz="1600" b="1" dirty="0" err="1" smtClean="0"/>
              <a:t>they</a:t>
            </a:r>
            <a:r>
              <a:rPr lang="es-ES_tradnl" sz="1600" b="1" dirty="0" smtClean="0"/>
              <a:t> </a:t>
            </a:r>
            <a:r>
              <a:rPr lang="es-ES_tradnl" sz="1600" b="1" dirty="0" err="1"/>
              <a:t>value</a:t>
            </a:r>
            <a:r>
              <a:rPr lang="es-ES_tradnl" sz="1600" b="1" dirty="0"/>
              <a:t> </a:t>
            </a:r>
            <a:r>
              <a:rPr lang="es-ES_tradnl" sz="1600" b="1" dirty="0" err="1"/>
              <a:t>the</a:t>
            </a:r>
            <a:r>
              <a:rPr lang="es-ES_tradnl" sz="1600" b="1" dirty="0"/>
              <a:t> </a:t>
            </a:r>
            <a:r>
              <a:rPr lang="es-ES_tradnl" sz="1600" b="1" dirty="0" err="1"/>
              <a:t>product</a:t>
            </a:r>
            <a:r>
              <a:rPr lang="es-ES_tradnl" sz="1600" b="1" dirty="0"/>
              <a:t>, </a:t>
            </a:r>
            <a:r>
              <a:rPr lang="es-ES_tradnl" sz="1600" b="1" dirty="0" err="1"/>
              <a:t>but</a:t>
            </a:r>
            <a:r>
              <a:rPr lang="es-ES_tradnl" sz="1600" b="1" dirty="0"/>
              <a:t> </a:t>
            </a:r>
            <a:r>
              <a:rPr lang="es-ES_tradnl" sz="1600" b="1" dirty="0" err="1" smtClean="0"/>
              <a:t>find</a:t>
            </a:r>
            <a:r>
              <a:rPr lang="es-ES_tradnl" sz="1600" b="1" dirty="0" smtClean="0"/>
              <a:t> </a:t>
            </a:r>
            <a:r>
              <a:rPr lang="es-ES_tradnl" sz="1600" b="1" dirty="0" err="1" smtClean="0"/>
              <a:t>it</a:t>
            </a:r>
            <a:r>
              <a:rPr lang="es-ES_tradnl" sz="1600" b="1" dirty="0" smtClean="0"/>
              <a:t> </a:t>
            </a:r>
            <a:r>
              <a:rPr lang="es-ES_tradnl" sz="1600" b="1" dirty="0" err="1" smtClean="0"/>
              <a:t>difficult</a:t>
            </a:r>
            <a:r>
              <a:rPr lang="es-ES_tradnl" sz="1600" b="1" dirty="0" smtClean="0"/>
              <a:t> </a:t>
            </a:r>
            <a:r>
              <a:rPr lang="es-ES_tradnl" sz="1600" b="1" dirty="0" err="1" smtClean="0"/>
              <a:t>to</a:t>
            </a:r>
            <a:r>
              <a:rPr lang="es-ES_tradnl" sz="1600" b="1" dirty="0" smtClean="0"/>
              <a:t> </a:t>
            </a:r>
            <a:r>
              <a:rPr lang="es-ES_tradnl" sz="1600" b="1" dirty="0" err="1" smtClean="0"/>
              <a:t>understand</a:t>
            </a:r>
            <a:r>
              <a:rPr lang="es-ES_tradnl" sz="1600" b="1" dirty="0" smtClean="0"/>
              <a:t>).</a:t>
            </a:r>
            <a:endParaRPr lang="es-ES_tradnl" sz="1600" b="1" dirty="0"/>
          </a:p>
          <a:p>
            <a:pPr marL="0" indent="0">
              <a:spcBef>
                <a:spcPct val="20000"/>
              </a:spcBef>
            </a:pPr>
            <a:r>
              <a:rPr lang="es-ES_tradnl" sz="1600" b="1" dirty="0" smtClean="0"/>
              <a:t/>
            </a:r>
            <a:br>
              <a:rPr lang="es-ES_tradnl" sz="1600" b="1" dirty="0" smtClean="0"/>
            </a:br>
            <a:r>
              <a:rPr lang="es-ES_tradnl" sz="1600" b="1" dirty="0" smtClean="0"/>
              <a:t>As </a:t>
            </a:r>
            <a:r>
              <a:rPr lang="es-ES_tradnl" sz="1600" b="1" dirty="0" err="1" smtClean="0"/>
              <a:t>well</a:t>
            </a:r>
            <a:r>
              <a:rPr lang="es-ES_tradnl" sz="1600" b="1" dirty="0" smtClean="0"/>
              <a:t> as </a:t>
            </a:r>
            <a:r>
              <a:rPr lang="es-ES_tradnl" sz="1600" b="1" dirty="0" err="1" smtClean="0"/>
              <a:t>with</a:t>
            </a:r>
            <a:r>
              <a:rPr lang="es-ES_tradnl" sz="1600" b="1" dirty="0" smtClean="0"/>
              <a:t> micro </a:t>
            </a:r>
            <a:r>
              <a:rPr lang="es-ES_tradnl" sz="1600" b="1" dirty="0" err="1"/>
              <a:t>life</a:t>
            </a:r>
            <a:r>
              <a:rPr lang="es-ES_tradnl" sz="1600" b="1" dirty="0"/>
              <a:t> </a:t>
            </a:r>
            <a:r>
              <a:rPr lang="es-ES_tradnl" sz="1600" b="1" dirty="0" err="1"/>
              <a:t>insurance</a:t>
            </a:r>
            <a:r>
              <a:rPr lang="es-ES_tradnl" sz="1600" b="1" dirty="0"/>
              <a:t>, </a:t>
            </a:r>
            <a:r>
              <a:rPr lang="es-ES_tradnl" sz="1600" b="1" dirty="0" err="1"/>
              <a:t>the</a:t>
            </a:r>
            <a:r>
              <a:rPr lang="es-ES_tradnl" sz="1600" b="1" dirty="0"/>
              <a:t> </a:t>
            </a:r>
            <a:r>
              <a:rPr lang="es-ES_tradnl" sz="1600" b="1" dirty="0" err="1"/>
              <a:t>main</a:t>
            </a:r>
            <a:r>
              <a:rPr lang="es-ES_tradnl" sz="1600" b="1" dirty="0"/>
              <a:t> </a:t>
            </a:r>
            <a:r>
              <a:rPr lang="es-ES_tradnl" sz="1600" b="1" dirty="0" err="1"/>
              <a:t>reason</a:t>
            </a:r>
            <a:r>
              <a:rPr lang="es-ES_tradnl" sz="1600" b="1" dirty="0"/>
              <a:t> </a:t>
            </a:r>
            <a:r>
              <a:rPr lang="es-ES_tradnl" sz="1600" b="1" dirty="0" err="1" smtClean="0"/>
              <a:t>for</a:t>
            </a:r>
            <a:r>
              <a:rPr lang="es-ES_tradnl" sz="1600" b="1" dirty="0" smtClean="0"/>
              <a:t> holding a </a:t>
            </a:r>
            <a:r>
              <a:rPr lang="es-ES_tradnl" sz="1600" b="1" dirty="0" err="1"/>
              <a:t>savings</a:t>
            </a:r>
            <a:r>
              <a:rPr lang="es-ES_tradnl" sz="1600" b="1" dirty="0"/>
              <a:t> </a:t>
            </a:r>
            <a:r>
              <a:rPr lang="es-ES_tradnl" sz="1600" b="1" dirty="0" err="1"/>
              <a:t>account</a:t>
            </a:r>
            <a:r>
              <a:rPr lang="es-ES_tradnl" sz="1600" b="1" dirty="0"/>
              <a:t> </a:t>
            </a:r>
            <a:r>
              <a:rPr lang="es-ES_tradnl" sz="1600" b="1" dirty="0" err="1" smtClean="0"/>
              <a:t>was</a:t>
            </a:r>
            <a:r>
              <a:rPr lang="es-ES_tradnl" sz="1600" b="1" dirty="0" smtClean="0"/>
              <a:t> </a:t>
            </a:r>
            <a:r>
              <a:rPr lang="es-ES_tradnl" sz="1600" b="1" dirty="0" err="1" smtClean="0"/>
              <a:t>to</a:t>
            </a:r>
            <a:r>
              <a:rPr lang="es-ES_tradnl" sz="1600" b="1" dirty="0" smtClean="0"/>
              <a:t> </a:t>
            </a:r>
            <a:r>
              <a:rPr lang="es-ES_tradnl" sz="1600" b="1" dirty="0" err="1" smtClean="0"/>
              <a:t>face</a:t>
            </a:r>
            <a:r>
              <a:rPr lang="es-ES_tradnl" sz="1600" b="1" dirty="0" smtClean="0"/>
              <a:t> </a:t>
            </a:r>
            <a:r>
              <a:rPr lang="es-ES_tradnl" sz="1600" b="1" dirty="0" err="1"/>
              <a:t>emergencies</a:t>
            </a:r>
            <a:r>
              <a:rPr lang="es-ES_tradnl" sz="1600" b="1" dirty="0" smtClean="0"/>
              <a:t>.</a:t>
            </a:r>
            <a:br>
              <a:rPr lang="es-ES_tradnl" sz="1600" b="1" dirty="0" smtClean="0"/>
            </a:br>
            <a:endParaRPr lang="en-US" sz="1600" b="1" dirty="0"/>
          </a:p>
          <a:p>
            <a:pPr>
              <a:spcBef>
                <a:spcPct val="20000"/>
              </a:spcBef>
            </a:pPr>
            <a:r>
              <a:rPr lang="en-US" sz="1400" b="1" dirty="0">
                <a:solidFill>
                  <a:srgbClr val="FF0000"/>
                </a:solidFill>
              </a:rPr>
              <a:t>Source:  De los Rios, Jessica (2010)</a:t>
            </a:r>
          </a:p>
        </p:txBody>
      </p:sp>
      <p:sp>
        <p:nvSpPr>
          <p:cNvPr id="2" name="1 Abrir llave"/>
          <p:cNvSpPr/>
          <p:nvPr/>
        </p:nvSpPr>
        <p:spPr>
          <a:xfrm>
            <a:off x="4844281" y="1412776"/>
            <a:ext cx="375791" cy="864096"/>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2 CuadroTexto"/>
          <p:cNvSpPr txBox="1"/>
          <p:nvPr/>
        </p:nvSpPr>
        <p:spPr>
          <a:xfrm>
            <a:off x="5392440" y="1521658"/>
            <a:ext cx="3306812" cy="646331"/>
          </a:xfrm>
          <a:prstGeom prst="rect">
            <a:avLst/>
          </a:prstGeom>
          <a:noFill/>
        </p:spPr>
        <p:txBody>
          <a:bodyPr wrap="square" rtlCol="0">
            <a:spAutoFit/>
          </a:bodyPr>
          <a:lstStyle/>
          <a:p>
            <a:r>
              <a:rPr lang="en-US" sz="1800" b="1" dirty="0" smtClean="0"/>
              <a:t>Open savings accounts</a:t>
            </a:r>
          </a:p>
          <a:p>
            <a:r>
              <a:rPr lang="en-US" sz="1800" b="1" dirty="0" smtClean="0"/>
              <a:t>Buy micro life insurance </a:t>
            </a:r>
            <a:endParaRPr lang="en-US" sz="1800" b="1" dirty="0"/>
          </a:p>
        </p:txBody>
      </p:sp>
      <p:sp>
        <p:nvSpPr>
          <p:cNvPr id="4" name="3 CuadroTexto"/>
          <p:cNvSpPr txBox="1"/>
          <p:nvPr/>
        </p:nvSpPr>
        <p:spPr>
          <a:xfrm>
            <a:off x="-36512" y="1681644"/>
            <a:ext cx="5055122" cy="553998"/>
          </a:xfrm>
          <a:prstGeom prst="rect">
            <a:avLst/>
          </a:prstGeom>
          <a:noFill/>
        </p:spPr>
        <p:txBody>
          <a:bodyPr wrap="square" rtlCol="0">
            <a:spAutoFit/>
          </a:bodyPr>
          <a:lstStyle/>
          <a:p>
            <a:r>
              <a:rPr lang="en-US" sz="1600" b="1" dirty="0"/>
              <a:t>Sierra Sur project </a:t>
            </a:r>
            <a:r>
              <a:rPr lang="en-US" sz="1600" b="1" dirty="0" smtClean="0"/>
              <a:t>supported women </a:t>
            </a:r>
            <a:r>
              <a:rPr lang="en-US" sz="1600" b="1" dirty="0"/>
              <a:t>to :</a:t>
            </a:r>
          </a:p>
          <a:p>
            <a:endParaRPr lang="en-US" sz="1400" dirty="0"/>
          </a:p>
        </p:txBody>
      </p:sp>
      <p:sp>
        <p:nvSpPr>
          <p:cNvPr id="9" name="8 CuadroTexto"/>
          <p:cNvSpPr txBox="1"/>
          <p:nvPr/>
        </p:nvSpPr>
        <p:spPr>
          <a:xfrm>
            <a:off x="5076056" y="1556792"/>
            <a:ext cx="720080" cy="584775"/>
          </a:xfrm>
          <a:prstGeom prst="rect">
            <a:avLst/>
          </a:prstGeom>
          <a:noFill/>
        </p:spPr>
        <p:txBody>
          <a:bodyPr wrap="square" rtlCol="0">
            <a:spAutoFit/>
          </a:bodyPr>
          <a:lstStyle/>
          <a:p>
            <a:r>
              <a:rPr lang="en-US" b="1" dirty="0" smtClean="0">
                <a:solidFill>
                  <a:srgbClr val="002060"/>
                </a:solidFill>
              </a:rPr>
              <a:t>+</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260648"/>
            <a:ext cx="8712968" cy="830997"/>
          </a:xfrm>
          <a:prstGeom prst="rect">
            <a:avLst/>
          </a:prstGeom>
          <a:noFill/>
        </p:spPr>
        <p:txBody>
          <a:bodyPr wrap="square" rtlCol="0">
            <a:spAutoFit/>
          </a:bodyPr>
          <a:lstStyle/>
          <a:p>
            <a:r>
              <a:rPr lang="en-US" sz="2400" b="1" dirty="0" smtClean="0"/>
              <a:t>BASED ON THESE  RESULTS… </a:t>
            </a:r>
            <a:br>
              <a:rPr lang="en-US" sz="2400" b="1" dirty="0" smtClean="0"/>
            </a:br>
            <a:r>
              <a:rPr lang="en-US" sz="2400" b="1" dirty="0" smtClean="0"/>
              <a:t>PROYECTO CAPITAL PROPOSES SAVINGS LINKED CCTs</a:t>
            </a:r>
            <a:endParaRPr lang="en-US" sz="2400" b="1" dirty="0"/>
          </a:p>
        </p:txBody>
      </p:sp>
      <p:sp>
        <p:nvSpPr>
          <p:cNvPr id="5" name="4 CuadroTexto"/>
          <p:cNvSpPr txBox="1"/>
          <p:nvPr/>
        </p:nvSpPr>
        <p:spPr>
          <a:xfrm>
            <a:off x="704900" y="1389256"/>
            <a:ext cx="8187580" cy="815608"/>
          </a:xfrm>
          <a:prstGeom prst="rect">
            <a:avLst/>
          </a:prstGeom>
          <a:noFill/>
        </p:spPr>
        <p:txBody>
          <a:bodyPr wrap="square" rtlCol="0">
            <a:spAutoFit/>
          </a:bodyPr>
          <a:lstStyle/>
          <a:p>
            <a:pPr algn="ctr"/>
            <a:r>
              <a:rPr lang="en-US" sz="1800" b="1" dirty="0">
                <a:solidFill>
                  <a:srgbClr val="FF0000"/>
                </a:solidFill>
              </a:rPr>
              <a:t>WHY </a:t>
            </a:r>
            <a:r>
              <a:rPr lang="en-US" sz="1800" b="1" dirty="0" smtClean="0">
                <a:solidFill>
                  <a:srgbClr val="FF0000"/>
                </a:solidFill>
              </a:rPr>
              <a:t>CONDITIONAL </a:t>
            </a:r>
            <a:r>
              <a:rPr lang="en-US" sz="1800" b="1" dirty="0">
                <a:solidFill>
                  <a:srgbClr val="FF0000"/>
                </a:solidFill>
              </a:rPr>
              <a:t>CASH TRANSFER PROGRAMS </a:t>
            </a:r>
            <a:r>
              <a:rPr lang="en-US" sz="1800" b="1" dirty="0" smtClean="0">
                <a:solidFill>
                  <a:srgbClr val="FF0000"/>
                </a:solidFill>
              </a:rPr>
              <a:t>SHOULD </a:t>
            </a:r>
            <a:r>
              <a:rPr lang="en-US" sz="1800" b="1" dirty="0">
                <a:solidFill>
                  <a:srgbClr val="FF0000"/>
                </a:solidFill>
              </a:rPr>
              <a:t>PROMOTE FINANCIAL INCLUSION </a:t>
            </a:r>
            <a:r>
              <a:rPr lang="en-US" sz="1800" b="1" dirty="0" smtClean="0">
                <a:solidFill>
                  <a:srgbClr val="FF0000"/>
                </a:solidFill>
              </a:rPr>
              <a:t>PROCESSES?</a:t>
            </a:r>
          </a:p>
          <a:p>
            <a:pPr algn="ctr"/>
            <a:endParaRPr lang="en-US" sz="1100" dirty="0">
              <a:solidFill>
                <a:srgbClr val="FF0000"/>
              </a:solidFill>
            </a:endParaRPr>
          </a:p>
        </p:txBody>
      </p:sp>
      <p:sp>
        <p:nvSpPr>
          <p:cNvPr id="6" name="5 CuadroTexto"/>
          <p:cNvSpPr txBox="1"/>
          <p:nvPr/>
        </p:nvSpPr>
        <p:spPr>
          <a:xfrm>
            <a:off x="4355976" y="2348294"/>
            <a:ext cx="4680520" cy="4185761"/>
          </a:xfrm>
          <a:prstGeom prst="rect">
            <a:avLst/>
          </a:prstGeom>
          <a:noFill/>
        </p:spPr>
        <p:txBody>
          <a:bodyPr wrap="square" rtlCol="0">
            <a:spAutoFit/>
          </a:bodyPr>
          <a:lstStyle/>
          <a:p>
            <a:pPr algn="just"/>
            <a:r>
              <a:rPr lang="en-US" sz="1400" b="1" dirty="0" smtClean="0"/>
              <a:t>CCT </a:t>
            </a:r>
            <a:r>
              <a:rPr lang="en-US" sz="1400" b="1" dirty="0"/>
              <a:t>programs and financial inclusion </a:t>
            </a:r>
            <a:r>
              <a:rPr lang="en-US" sz="1400" b="1" dirty="0" smtClean="0"/>
              <a:t>pursue the same objective: they endow the poor with tools to overcome poverty.</a:t>
            </a:r>
          </a:p>
          <a:p>
            <a:pPr algn="just"/>
            <a:endParaRPr lang="en-US" sz="1400" b="1" dirty="0" smtClean="0"/>
          </a:p>
          <a:p>
            <a:pPr algn="just"/>
            <a:r>
              <a:rPr lang="en-US" sz="1400" b="1" dirty="0" smtClean="0"/>
              <a:t>Financial inclusion programs help consumption improvements.</a:t>
            </a:r>
          </a:p>
          <a:p>
            <a:pPr algn="just"/>
            <a:endParaRPr lang="en-US" sz="1400" b="1" dirty="0" smtClean="0"/>
          </a:p>
          <a:p>
            <a:pPr algn="just"/>
            <a:r>
              <a:rPr lang="en-US" sz="1400" b="1" dirty="0" smtClean="0"/>
              <a:t>Financial inclusion programs help CCT programs’ operative costs reduction. </a:t>
            </a:r>
          </a:p>
          <a:p>
            <a:pPr algn="just"/>
            <a:r>
              <a:rPr lang="en-US" sz="1400" b="1" dirty="0"/>
              <a:t/>
            </a:r>
            <a:br>
              <a:rPr lang="en-US" sz="1400" b="1" dirty="0"/>
            </a:br>
            <a:r>
              <a:rPr lang="en-US" sz="1400" b="1" dirty="0" smtClean="0"/>
              <a:t>Savings linked CCTs provide beneficiaries the opportunity to save safely.</a:t>
            </a:r>
          </a:p>
          <a:p>
            <a:pPr algn="just"/>
            <a:endParaRPr lang="en-US" sz="1400" b="1" dirty="0" smtClean="0"/>
          </a:p>
          <a:p>
            <a:pPr algn="just"/>
            <a:r>
              <a:rPr lang="en-US" sz="1400" b="1" dirty="0"/>
              <a:t>Savings linked CCTs </a:t>
            </a:r>
            <a:r>
              <a:rPr lang="en-US" sz="1400" b="1" dirty="0" smtClean="0"/>
              <a:t>have the potential to scale up financial inclusion efforts.</a:t>
            </a:r>
          </a:p>
          <a:p>
            <a:pPr algn="just"/>
            <a:endParaRPr lang="en-US" sz="1400" b="1" dirty="0"/>
          </a:p>
          <a:p>
            <a:pPr algn="just"/>
            <a:r>
              <a:rPr lang="en-US" sz="1400" b="1" dirty="0"/>
              <a:t>Savings linked CCTs </a:t>
            </a:r>
            <a:r>
              <a:rPr lang="en-US" sz="1400" b="1" dirty="0" smtClean="0"/>
              <a:t>can encourage an adequate supply of financial products </a:t>
            </a:r>
            <a:r>
              <a:rPr lang="en-US" sz="1400" b="1" dirty="0"/>
              <a:t>t</a:t>
            </a:r>
            <a:r>
              <a:rPr lang="en-US" sz="1400" b="1" dirty="0" smtClean="0"/>
              <a:t>he CCT target population. </a:t>
            </a:r>
            <a:endParaRPr lang="en-US" sz="1400" b="1" dirty="0"/>
          </a:p>
        </p:txBody>
      </p:sp>
      <p:sp>
        <p:nvSpPr>
          <p:cNvPr id="8" name="7 CuadroTexto"/>
          <p:cNvSpPr txBox="1"/>
          <p:nvPr/>
        </p:nvSpPr>
        <p:spPr>
          <a:xfrm>
            <a:off x="99120" y="2463279"/>
            <a:ext cx="3608784" cy="461665"/>
          </a:xfrm>
          <a:prstGeom prst="rect">
            <a:avLst/>
          </a:prstGeom>
          <a:solidFill>
            <a:schemeClr val="accent2">
              <a:lumMod val="40000"/>
              <a:lumOff val="60000"/>
            </a:schemeClr>
          </a:solidFill>
        </p:spPr>
        <p:txBody>
          <a:bodyPr wrap="square" rtlCol="0">
            <a:spAutoFit/>
          </a:bodyPr>
          <a:lstStyle/>
          <a:p>
            <a:r>
              <a:rPr lang="en-US" sz="1200" b="1" dirty="0" smtClean="0">
                <a:solidFill>
                  <a:srgbClr val="002060"/>
                </a:solidFill>
              </a:rPr>
              <a:t>18+ CCT Programs in LA</a:t>
            </a:r>
          </a:p>
          <a:p>
            <a:r>
              <a:rPr lang="en-US" sz="1200" b="1" dirty="0" smtClean="0">
                <a:solidFill>
                  <a:srgbClr val="002060"/>
                </a:solidFill>
              </a:rPr>
              <a:t>26 millions of households receive  CCTs. </a:t>
            </a:r>
          </a:p>
        </p:txBody>
      </p:sp>
      <p:sp>
        <p:nvSpPr>
          <p:cNvPr id="9" name="8 CuadroTexto"/>
          <p:cNvSpPr txBox="1"/>
          <p:nvPr/>
        </p:nvSpPr>
        <p:spPr>
          <a:xfrm>
            <a:off x="179512" y="3302402"/>
            <a:ext cx="3384376" cy="2800767"/>
          </a:xfrm>
          <a:prstGeom prst="rect">
            <a:avLst/>
          </a:prstGeom>
          <a:solidFill>
            <a:schemeClr val="accent2">
              <a:lumMod val="40000"/>
              <a:lumOff val="60000"/>
            </a:schemeClr>
          </a:solidFill>
        </p:spPr>
        <p:txBody>
          <a:bodyPr wrap="square" rtlCol="0">
            <a:spAutoFit/>
          </a:bodyPr>
          <a:lstStyle/>
          <a:p>
            <a:pPr algn="just"/>
            <a:r>
              <a:rPr lang="en-US" sz="1200" b="1" dirty="0" smtClean="0">
                <a:solidFill>
                  <a:srgbClr val="002060"/>
                </a:solidFill>
              </a:rPr>
              <a:t>…. </a:t>
            </a:r>
            <a:r>
              <a:rPr lang="en-US" sz="1600" b="1" dirty="0" smtClean="0">
                <a:solidFill>
                  <a:srgbClr val="002060"/>
                </a:solidFill>
              </a:rPr>
              <a:t>But</a:t>
            </a:r>
            <a:r>
              <a:rPr lang="en-US" sz="1200" b="1" dirty="0" smtClean="0">
                <a:solidFill>
                  <a:srgbClr val="002060"/>
                </a:solidFill>
              </a:rPr>
              <a:t> </a:t>
            </a:r>
            <a:r>
              <a:rPr lang="en-US" sz="1200" b="1" dirty="0">
                <a:solidFill>
                  <a:srgbClr val="002060"/>
                </a:solidFill>
              </a:rPr>
              <a:t>despite </a:t>
            </a:r>
            <a:r>
              <a:rPr lang="en-US" sz="1200" b="1" dirty="0" smtClean="0">
                <a:solidFill>
                  <a:srgbClr val="002060"/>
                </a:solidFill>
              </a:rPr>
              <a:t>the fact that beneficiaries </a:t>
            </a:r>
            <a:r>
              <a:rPr lang="en-US" sz="1200" b="1" dirty="0">
                <a:solidFill>
                  <a:srgbClr val="002060"/>
                </a:solidFill>
              </a:rPr>
              <a:t>receive this transfer, there is still much </a:t>
            </a:r>
            <a:r>
              <a:rPr lang="en-US" sz="1600" b="1" dirty="0" smtClean="0">
                <a:solidFill>
                  <a:srgbClr val="002060"/>
                </a:solidFill>
              </a:rPr>
              <a:t>inequality</a:t>
            </a:r>
            <a:r>
              <a:rPr lang="en-US" sz="1200" b="1" dirty="0" smtClean="0">
                <a:solidFill>
                  <a:srgbClr val="002060"/>
                </a:solidFill>
              </a:rPr>
              <a:t> and </a:t>
            </a:r>
            <a:r>
              <a:rPr lang="en-US" sz="1600" b="1" dirty="0" smtClean="0">
                <a:solidFill>
                  <a:srgbClr val="002060"/>
                </a:solidFill>
              </a:rPr>
              <a:t>exclusion</a:t>
            </a:r>
            <a:r>
              <a:rPr lang="en-US" sz="1200" b="1" dirty="0" smtClean="0">
                <a:solidFill>
                  <a:srgbClr val="002060"/>
                </a:solidFill>
              </a:rPr>
              <a:t> </a:t>
            </a:r>
            <a:r>
              <a:rPr lang="en-US" sz="1200" b="1" dirty="0">
                <a:solidFill>
                  <a:srgbClr val="002060"/>
                </a:solidFill>
              </a:rPr>
              <a:t>in the </a:t>
            </a:r>
            <a:r>
              <a:rPr lang="en-US" sz="1200" b="1" dirty="0" smtClean="0">
                <a:solidFill>
                  <a:srgbClr val="002060"/>
                </a:solidFill>
              </a:rPr>
              <a:t>world, that can be illustrated by taking a first glance at the denied access to </a:t>
            </a:r>
            <a:r>
              <a:rPr lang="en-US" sz="1200" b="1" dirty="0">
                <a:solidFill>
                  <a:srgbClr val="002060"/>
                </a:solidFill>
              </a:rPr>
              <a:t>F</a:t>
            </a:r>
            <a:r>
              <a:rPr lang="en-US" sz="1200" b="1" dirty="0" smtClean="0">
                <a:solidFill>
                  <a:srgbClr val="002060"/>
                </a:solidFill>
              </a:rPr>
              <a:t>inancial Institutions: </a:t>
            </a:r>
          </a:p>
          <a:p>
            <a:endParaRPr lang="en-US" sz="1200" b="1" dirty="0">
              <a:solidFill>
                <a:srgbClr val="002060"/>
              </a:solidFill>
            </a:endParaRPr>
          </a:p>
          <a:p>
            <a:endParaRPr lang="en-US" sz="1200" b="1" dirty="0" smtClean="0">
              <a:solidFill>
                <a:srgbClr val="002060"/>
              </a:solidFill>
            </a:endParaRPr>
          </a:p>
          <a:p>
            <a:pPr algn="ctr"/>
            <a:endParaRPr lang="en-US" sz="1800" b="1" dirty="0">
              <a:solidFill>
                <a:srgbClr val="FF0000"/>
              </a:solidFill>
            </a:endParaRPr>
          </a:p>
          <a:p>
            <a:pPr algn="ctr"/>
            <a:r>
              <a:rPr lang="en-US" sz="1800" b="1" dirty="0" smtClean="0">
                <a:solidFill>
                  <a:srgbClr val="FF0000"/>
                </a:solidFill>
              </a:rPr>
              <a:t>77% of  the poorest families are disconnected from the financial system. </a:t>
            </a:r>
            <a:endParaRPr lang="en-US" sz="1800" b="1" dirty="0">
              <a:solidFill>
                <a:srgbClr val="FF0000"/>
              </a:solidFill>
            </a:endParaRPr>
          </a:p>
        </p:txBody>
      </p:sp>
      <p:cxnSp>
        <p:nvCxnSpPr>
          <p:cNvPr id="41" name="40 Conector recto"/>
          <p:cNvCxnSpPr/>
          <p:nvPr/>
        </p:nvCxnSpPr>
        <p:spPr>
          <a:xfrm>
            <a:off x="3851920" y="2204864"/>
            <a:ext cx="0" cy="43924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3923928" y="2348880"/>
            <a:ext cx="648072" cy="307777"/>
          </a:xfrm>
          <a:prstGeom prst="rect">
            <a:avLst/>
          </a:prstGeom>
          <a:noFill/>
        </p:spPr>
        <p:txBody>
          <a:bodyPr wrap="square" rtlCol="0">
            <a:spAutoFit/>
          </a:bodyPr>
          <a:lstStyle/>
          <a:p>
            <a:r>
              <a:rPr lang="en-US" sz="1400" dirty="0" smtClean="0">
                <a:latin typeface="Berlin Sans FB Demi" pitchFamily="34" charset="0"/>
              </a:rPr>
              <a:t>1</a:t>
            </a:r>
            <a:endParaRPr lang="en-US" sz="1400" dirty="0">
              <a:latin typeface="Berlin Sans FB Demi" pitchFamily="34" charset="0"/>
            </a:endParaRPr>
          </a:p>
        </p:txBody>
      </p:sp>
      <p:sp>
        <p:nvSpPr>
          <p:cNvPr id="43" name="42 CuadroTexto"/>
          <p:cNvSpPr txBox="1"/>
          <p:nvPr/>
        </p:nvSpPr>
        <p:spPr>
          <a:xfrm>
            <a:off x="3883484" y="3205708"/>
            <a:ext cx="1008112" cy="307777"/>
          </a:xfrm>
          <a:prstGeom prst="rect">
            <a:avLst/>
          </a:prstGeom>
          <a:noFill/>
        </p:spPr>
        <p:txBody>
          <a:bodyPr wrap="square" rtlCol="0">
            <a:spAutoFit/>
          </a:bodyPr>
          <a:lstStyle/>
          <a:p>
            <a:r>
              <a:rPr lang="en-US" sz="1400" dirty="0" smtClean="0">
                <a:latin typeface="Berlin Sans FB Demi" pitchFamily="34" charset="0"/>
              </a:rPr>
              <a:t>2</a:t>
            </a:r>
            <a:endParaRPr lang="en-US" sz="1400" dirty="0">
              <a:latin typeface="Berlin Sans FB Demi" pitchFamily="34" charset="0"/>
            </a:endParaRPr>
          </a:p>
        </p:txBody>
      </p:sp>
      <p:sp>
        <p:nvSpPr>
          <p:cNvPr id="44" name="43 CuadroTexto"/>
          <p:cNvSpPr txBox="1"/>
          <p:nvPr/>
        </p:nvSpPr>
        <p:spPr>
          <a:xfrm>
            <a:off x="3883484" y="3913311"/>
            <a:ext cx="1296144" cy="307777"/>
          </a:xfrm>
          <a:prstGeom prst="rect">
            <a:avLst/>
          </a:prstGeom>
          <a:noFill/>
        </p:spPr>
        <p:txBody>
          <a:bodyPr wrap="square" rtlCol="0">
            <a:spAutoFit/>
          </a:bodyPr>
          <a:lstStyle/>
          <a:p>
            <a:r>
              <a:rPr lang="en-US" sz="1400" dirty="0" smtClean="0">
                <a:latin typeface="Berlin Sans FB Demi" pitchFamily="34" charset="0"/>
              </a:rPr>
              <a:t>3</a:t>
            </a:r>
            <a:endParaRPr lang="en-US" sz="1400" dirty="0">
              <a:latin typeface="Berlin Sans FB Demi" pitchFamily="34" charset="0"/>
            </a:endParaRPr>
          </a:p>
        </p:txBody>
      </p:sp>
      <p:sp>
        <p:nvSpPr>
          <p:cNvPr id="45" name="44 CuadroTexto"/>
          <p:cNvSpPr txBox="1"/>
          <p:nvPr/>
        </p:nvSpPr>
        <p:spPr>
          <a:xfrm>
            <a:off x="3923928" y="4546253"/>
            <a:ext cx="1296144" cy="307777"/>
          </a:xfrm>
          <a:prstGeom prst="rect">
            <a:avLst/>
          </a:prstGeom>
          <a:noFill/>
        </p:spPr>
        <p:txBody>
          <a:bodyPr wrap="square" rtlCol="0">
            <a:spAutoFit/>
          </a:bodyPr>
          <a:lstStyle/>
          <a:p>
            <a:r>
              <a:rPr lang="en-US" sz="1400" dirty="0">
                <a:latin typeface="Berlin Sans FB Demi" pitchFamily="34" charset="0"/>
              </a:rPr>
              <a:t>4</a:t>
            </a:r>
          </a:p>
        </p:txBody>
      </p:sp>
      <p:sp>
        <p:nvSpPr>
          <p:cNvPr id="46" name="45 CuadroTexto"/>
          <p:cNvSpPr txBox="1"/>
          <p:nvPr/>
        </p:nvSpPr>
        <p:spPr>
          <a:xfrm>
            <a:off x="3923928" y="5147319"/>
            <a:ext cx="1296144" cy="307777"/>
          </a:xfrm>
          <a:prstGeom prst="rect">
            <a:avLst/>
          </a:prstGeom>
          <a:noFill/>
        </p:spPr>
        <p:txBody>
          <a:bodyPr wrap="square" rtlCol="0">
            <a:spAutoFit/>
          </a:bodyPr>
          <a:lstStyle/>
          <a:p>
            <a:r>
              <a:rPr lang="en-US" sz="1400" dirty="0" smtClean="0">
                <a:latin typeface="Berlin Sans FB Demi" pitchFamily="34" charset="0"/>
              </a:rPr>
              <a:t>5</a:t>
            </a:r>
          </a:p>
        </p:txBody>
      </p:sp>
      <p:sp>
        <p:nvSpPr>
          <p:cNvPr id="47" name="46 CuadroTexto"/>
          <p:cNvSpPr txBox="1"/>
          <p:nvPr/>
        </p:nvSpPr>
        <p:spPr>
          <a:xfrm>
            <a:off x="3902596" y="5795391"/>
            <a:ext cx="1296144" cy="307777"/>
          </a:xfrm>
          <a:prstGeom prst="rect">
            <a:avLst/>
          </a:prstGeom>
          <a:noFill/>
        </p:spPr>
        <p:txBody>
          <a:bodyPr wrap="square" rtlCol="0">
            <a:spAutoFit/>
          </a:bodyPr>
          <a:lstStyle/>
          <a:p>
            <a:r>
              <a:rPr lang="en-US" sz="1400" dirty="0" smtClean="0">
                <a:latin typeface="Berlin Sans FB Demi" pitchFamily="34" charset="0"/>
              </a:rPr>
              <a:t>6</a:t>
            </a:r>
          </a:p>
        </p:txBody>
      </p:sp>
    </p:spTree>
    <p:extLst>
      <p:ext uri="{BB962C8B-B14F-4D97-AF65-F5344CB8AC3E}">
        <p14:creationId xmlns="" xmlns:p14="http://schemas.microsoft.com/office/powerpoint/2010/main" val="776055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2004:Templates:Presentations:Designs:Macstyle</Template>
  <TotalTime>21563</TotalTime>
  <Words>1312</Words>
  <Application>Microsoft Office PowerPoint</Application>
  <PresentationFormat>On-screen Show (4:3)</PresentationFormat>
  <Paragraphs>315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Diseño predeterminado</vt:lpstr>
      <vt:lpstr>MOVING FORWARD: SAVINGS LINKED CCTs</vt:lpstr>
      <vt:lpstr>Slide 2</vt:lpstr>
      <vt:lpstr>BECAUSE THE POOR DO SAVE</vt:lpstr>
      <vt:lpstr>WHY DO WE THINK  SAVINGS ACCOUNTS ARE THE FIRST USEFUL TOOL FOR THE POOR? </vt:lpstr>
      <vt:lpstr>PERUVIAN BACKGROUND EXPERIENCES  USING FORMAL SAVINGS: </vt:lpstr>
      <vt:lpstr>Slide 6</vt:lpstr>
      <vt:lpstr>Slide 7</vt:lpstr>
      <vt:lpstr>Slide 8</vt:lpstr>
      <vt:lpstr>Slide 9</vt:lpstr>
      <vt:lpstr>SAVINGS LINKED CCTS</vt:lpstr>
      <vt:lpstr>Slide 11</vt:lpstr>
      <vt:lpstr>ON GOING EXPERIENCES : PERU</vt:lpstr>
      <vt:lpstr>Slide 13</vt:lpstr>
      <vt:lpstr>Slide 14</vt:lpstr>
      <vt:lpstr>Slide 15</vt:lpstr>
      <vt:lpstr>Slide 16</vt:lpstr>
      <vt:lpstr>COLOMBIA: PRELIMINARY RESULTS  </vt:lpstr>
      <vt:lpstr>Slide 18</vt:lpstr>
      <vt:lpstr>IN CLOSING…</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Costeo ABC en Edyficar</dc:title>
  <dc:creator>Alvaro Tarazona</dc:creator>
  <cp:lastModifiedBy>Caitlin Nordehn</cp:lastModifiedBy>
  <cp:revision>766</cp:revision>
  <cp:lastPrinted>2011-09-20T17:46:01Z</cp:lastPrinted>
  <dcterms:created xsi:type="dcterms:W3CDTF">2006-12-13T03:42:39Z</dcterms:created>
  <dcterms:modified xsi:type="dcterms:W3CDTF">2012-03-16T14:13:56Z</dcterms:modified>
</cp:coreProperties>
</file>